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59" r:id="rId5"/>
    <p:sldId id="260" r:id="rId6"/>
  </p:sldIdLst>
  <p:sldSz cx="9144000" cy="6858000" type="screen4x3"/>
  <p:notesSz cx="6807200" cy="9939338"/>
  <p:custDataLst>
    <p:tags r:id="rId8"/>
  </p:custDataLst>
  <p:defaultTextStyle>
    <a:defPPr>
      <a:defRPr lang="en-US"/>
    </a:defPPr>
    <a:lvl1pPr marL="177800" indent="-177800" algn="l" defTabSz="711200" rtl="0" eaLnBrk="1" latinLnBrk="0" hangingPunct="1">
      <a:spcBef>
        <a:spcPts val="1200"/>
      </a:spcBef>
      <a:buChar char="•"/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556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334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711200" indent="-177800" algn="l" defTabSz="711200" rtl="0" eaLnBrk="1" latinLnBrk="0" hangingPunct="1">
      <a:spcBef>
        <a:spcPts val="600"/>
      </a:spcBef>
      <a:buChar char="–"/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889000" indent="-177800" algn="l" defTabSz="711200" rtl="0" eaLnBrk="1" latinLnBrk="0" hangingPunct="1">
      <a:spcBef>
        <a:spcPts val="600"/>
      </a:spcBef>
      <a:buChar char="&gt;"/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0668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12446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14224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1600200" indent="-177800" algn="l" defTabSz="7112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24"/>
    <a:srgbClr val="1D1D1B"/>
    <a:srgbClr val="4F0731"/>
    <a:srgbClr val="D5D6FF"/>
    <a:srgbClr val="F2EEE9"/>
    <a:srgbClr val="5C48D9"/>
    <a:srgbClr val="CC0000"/>
    <a:srgbClr val="00CDAF"/>
    <a:srgbClr val="C6FFEF"/>
    <a:srgbClr val="CD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9D7B26C5-4107-4FEC-AEDC-1716B250A1EF}" styleName="Light Style 1">
    <a:wholeTbl>
      <a:tcTxStyle>
        <a:fontRef idx="minor">
          <a:prstClr val="black"/>
        </a:fontRef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9525" cmpd="sng">
              <a:solidFill>
                <a:srgbClr val="B4B4B4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solidFill>
            <a:srgbClr val="D6D6D6"/>
          </a:solidFill>
        </a:fill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firstCol>
      <a:tcTxStyle b="on"/>
      <a:tcStyle>
        <a:tcBdr/>
      </a:tcStyle>
    </a:firstCol>
    <a:lastRow>
      <a:tcTxStyle b="on">
        <a:fontRef idx="minor">
          <a:prstClr val="black"/>
        </a:fontRef>
        <a:srgbClr val="FFFFFF"/>
      </a:tcTxStyle>
      <a:tcStyle>
        <a:tcBdr>
          <a:top>
            <a:ln w="19050" cmpd="sng">
              <a:solidFill>
                <a:srgbClr val="FFFFFF"/>
              </a:solidFill>
            </a:ln>
          </a:top>
        </a:tcBdr>
        <a:fill>
          <a:solidFill>
            <a:srgbClr val="FF0024"/>
          </a:solidFill>
        </a:fill>
      </a:tcStyle>
    </a:lastRow>
    <a:firstRow>
      <a:tcTxStyle b="on">
        <a:fontRef idx="minor">
          <a:prstClr val="black"/>
        </a:fontRef>
        <a:srgbClr val="FF0024"/>
      </a:tcTxStyle>
      <a:tcStyle>
        <a:tcBdr>
          <a:bottom>
            <a:ln w="19050" cmpd="sng">
              <a:solidFill>
                <a:srgbClr val="000000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7" autoAdjust="0"/>
    <p:restoredTop sz="95930" autoAdjust="0"/>
  </p:normalViewPr>
  <p:slideViewPr>
    <p:cSldViewPr snapToGrid="0">
      <p:cViewPr varScale="1">
        <p:scale>
          <a:sx n="155" d="100"/>
          <a:sy n="155" d="100"/>
        </p:scale>
        <p:origin x="263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529" cy="497524"/>
          </a:xfrm>
          <a:prstGeom prst="rect">
            <a:avLst/>
          </a:prstGeom>
        </p:spPr>
        <p:txBody>
          <a:bodyPr vert="horz" lIns="91543" tIns="45771" rIns="91543" bIns="457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083" y="0"/>
            <a:ext cx="2950529" cy="497524"/>
          </a:xfrm>
          <a:prstGeom prst="rect">
            <a:avLst/>
          </a:prstGeom>
        </p:spPr>
        <p:txBody>
          <a:bodyPr vert="horz" lIns="91543" tIns="45771" rIns="91543" bIns="45771" rtlCol="0"/>
          <a:lstStyle>
            <a:lvl1pPr algn="r">
              <a:defRPr sz="1200"/>
            </a:lvl1pPr>
          </a:lstStyle>
          <a:p>
            <a:fld id="{602AC70B-5FD4-4B6C-AC8C-FA34EBFD08C9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43" tIns="45771" rIns="91543" bIns="457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404" y="4782901"/>
            <a:ext cx="5446396" cy="3913425"/>
          </a:xfrm>
          <a:prstGeom prst="rect">
            <a:avLst/>
          </a:prstGeom>
        </p:spPr>
        <p:txBody>
          <a:bodyPr vert="horz" lIns="91543" tIns="45771" rIns="91543" bIns="4577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1814"/>
            <a:ext cx="2950529" cy="497524"/>
          </a:xfrm>
          <a:prstGeom prst="rect">
            <a:avLst/>
          </a:prstGeom>
        </p:spPr>
        <p:txBody>
          <a:bodyPr vert="horz" lIns="91543" tIns="45771" rIns="91543" bIns="457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083" y="9441814"/>
            <a:ext cx="2950529" cy="497524"/>
          </a:xfrm>
          <a:prstGeom prst="rect">
            <a:avLst/>
          </a:prstGeom>
        </p:spPr>
        <p:txBody>
          <a:bodyPr vert="horz" lIns="91543" tIns="45771" rIns="91543" bIns="45771" rtlCol="0" anchor="b"/>
          <a:lstStyle>
            <a:lvl1pPr algn="r">
              <a:defRPr sz="1200"/>
            </a:lvl1pPr>
          </a:lstStyle>
          <a:p>
            <a:fld id="{863CC75F-179E-4795-A61A-AC7DF0470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80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4B408628-2CF9-B4BA-FF7D-470817BB0D3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14763852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06" imgH="306" progId="TCLayout.ActiveDocument.1">
                  <p:embed/>
                </p:oleObj>
              </mc:Choice>
              <mc:Fallback>
                <p:oleObj name="thinkcell Slide" r:id="rId4" imgW="306" imgH="30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B408628-2CF9-B4BA-FF7D-470817BB0D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46DD3829-93DF-3E49-08EA-387224E5F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1"/>
          <a:stretch/>
        </p:blipFill>
        <p:spPr>
          <a:xfrm>
            <a:off x="-446" y="0"/>
            <a:ext cx="9144893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C06E815-E739-19AD-51E4-2AB1FA070523}"/>
              </a:ext>
            </a:extLst>
          </p:cNvPr>
          <p:cNvSpPr/>
          <p:nvPr userDrawn="1"/>
        </p:nvSpPr>
        <p:spPr bwMode="gray">
          <a:xfrm>
            <a:off x="-445" y="0"/>
            <a:ext cx="9144892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0000"/>
                </a:schemeClr>
              </a:gs>
              <a:gs pos="61000">
                <a:schemeClr val="tx1"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endParaRPr lang="en-CA" sz="1600" dirty="0">
              <a:solidFill>
                <a:schemeClr val="tx1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251224" y="2540684"/>
            <a:ext cx="4391051" cy="3673309"/>
          </a:xfrm>
        </p:spPr>
        <p:txBody>
          <a:bodyPr vert="horz" bIns="36576" anchor="ctr" anchorCtr="0">
            <a:spAutoFit/>
          </a:bodyPr>
          <a:lstStyle>
            <a:lvl1pPr algn="l">
              <a:lnSpc>
                <a:spcPct val="70000"/>
              </a:lnSpc>
              <a:spcBef>
                <a:spcPts val="1200"/>
              </a:spcBef>
              <a:defRPr sz="6600" b="1" cap="all" spc="-4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4A9F82-E930-5013-2BD3-B9D1DC89E0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2442" y="344893"/>
            <a:ext cx="1472312" cy="109127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F76ED30-570E-721C-03D9-6E3036F22165}"/>
              </a:ext>
            </a:extLst>
          </p:cNvPr>
          <p:cNvGrpSpPr/>
          <p:nvPr userDrawn="1"/>
        </p:nvGrpSpPr>
        <p:grpSpPr>
          <a:xfrm>
            <a:off x="0" y="6335462"/>
            <a:ext cx="9144000" cy="540000"/>
            <a:chOff x="0" y="155576"/>
            <a:chExt cx="12192000" cy="952500"/>
          </a:xfrm>
        </p:grpSpPr>
        <p:sp>
          <p:nvSpPr>
            <p:cNvPr id="6" name="Rectangle 115">
              <a:extLst>
                <a:ext uri="{FF2B5EF4-FFF2-40B4-BE49-F238E27FC236}">
                  <a16:creationId xmlns:a16="http://schemas.microsoft.com/office/drawing/2014/main" id="{DFA98871-9B35-27A5-5200-1A9982E75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55576"/>
              <a:ext cx="635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2" name="Rectangle 116">
              <a:extLst>
                <a:ext uri="{FF2B5EF4-FFF2-40B4-BE49-F238E27FC236}">
                  <a16:creationId xmlns:a16="http://schemas.microsoft.com/office/drawing/2014/main" id="{AEC21BD0-C710-FDE4-CC0B-6B896DDB4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763" y="155576"/>
              <a:ext cx="1270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3" name="Rectangle 117">
              <a:extLst>
                <a:ext uri="{FF2B5EF4-FFF2-40B4-BE49-F238E27FC236}">
                  <a16:creationId xmlns:a16="http://schemas.microsoft.com/office/drawing/2014/main" id="{915A1B7B-853B-B905-BFD2-846D0BB3B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13" y="155576"/>
              <a:ext cx="1746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4" name="Rectangle 118">
              <a:extLst>
                <a:ext uri="{FF2B5EF4-FFF2-40B4-BE49-F238E27FC236}">
                  <a16:creationId xmlns:a16="http://schemas.microsoft.com/office/drawing/2014/main" id="{A6D6EACB-D0F6-EB65-4300-F0E4CE3FA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155576"/>
              <a:ext cx="2381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5" name="Rectangle 119">
              <a:extLst>
                <a:ext uri="{FF2B5EF4-FFF2-40B4-BE49-F238E27FC236}">
                  <a16:creationId xmlns:a16="http://schemas.microsoft.com/office/drawing/2014/main" id="{1088CF2C-B4E6-2764-33FA-D493CBEFF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225" y="155576"/>
              <a:ext cx="2698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6" name="Rectangle 120">
              <a:extLst>
                <a:ext uri="{FF2B5EF4-FFF2-40B4-BE49-F238E27FC236}">
                  <a16:creationId xmlns:a16="http://schemas.microsoft.com/office/drawing/2014/main" id="{9233836F-8A31-1803-E35C-3F7304338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988" y="155576"/>
              <a:ext cx="3333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7" name="Rectangle 121">
              <a:extLst>
                <a:ext uri="{FF2B5EF4-FFF2-40B4-BE49-F238E27FC236}">
                  <a16:creationId xmlns:a16="http://schemas.microsoft.com/office/drawing/2014/main" id="{85CC04F3-1B6B-BAD7-A488-B6D3BD897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7338" y="155576"/>
              <a:ext cx="3810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8" name="Rectangle 122">
              <a:extLst>
                <a:ext uri="{FF2B5EF4-FFF2-40B4-BE49-F238E27FC236}">
                  <a16:creationId xmlns:a16="http://schemas.microsoft.com/office/drawing/2014/main" id="{BDB65A91-80A9-C7C2-72E4-566BAABC6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6100" y="155576"/>
              <a:ext cx="4445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29" name="Rectangle 123">
              <a:extLst>
                <a:ext uri="{FF2B5EF4-FFF2-40B4-BE49-F238E27FC236}">
                  <a16:creationId xmlns:a16="http://schemas.microsoft.com/office/drawing/2014/main" id="{FCC477EF-F973-AD7F-38B9-81AFAD579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450" y="155576"/>
              <a:ext cx="4921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0" name="Rectangle 124">
              <a:extLst>
                <a:ext uri="{FF2B5EF4-FFF2-40B4-BE49-F238E27FC236}">
                  <a16:creationId xmlns:a16="http://schemas.microsoft.com/office/drawing/2014/main" id="{F941AEFD-6AF6-A516-2BF8-3D1B3FC83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5213" y="155576"/>
              <a:ext cx="5556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1" name="Rectangle 125">
              <a:extLst>
                <a:ext uri="{FF2B5EF4-FFF2-40B4-BE49-F238E27FC236}">
                  <a16:creationId xmlns:a16="http://schemas.microsoft.com/office/drawing/2014/main" id="{93BB0735-383E-8A7F-BE16-DC991935F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5563" y="155576"/>
              <a:ext cx="6032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2" name="Rectangle 126">
              <a:extLst>
                <a:ext uri="{FF2B5EF4-FFF2-40B4-BE49-F238E27FC236}">
                  <a16:creationId xmlns:a16="http://schemas.microsoft.com/office/drawing/2014/main" id="{B1EC28D1-0778-1D55-F904-7F3C5DC00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4325" y="155576"/>
              <a:ext cx="6667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3" name="Rectangle 127">
              <a:extLst>
                <a:ext uri="{FF2B5EF4-FFF2-40B4-BE49-F238E27FC236}">
                  <a16:creationId xmlns:a16="http://schemas.microsoft.com/office/drawing/2014/main" id="{B6E628C3-474A-7C00-E8D5-BF07309C8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675" y="155576"/>
              <a:ext cx="6985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4" name="Rectangle 128">
              <a:extLst>
                <a:ext uri="{FF2B5EF4-FFF2-40B4-BE49-F238E27FC236}">
                  <a16:creationId xmlns:a16="http://schemas.microsoft.com/office/drawing/2014/main" id="{024C916E-5287-F64D-500B-B9EF27119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3438" y="155576"/>
              <a:ext cx="7620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5" name="Rectangle 129">
              <a:extLst>
                <a:ext uri="{FF2B5EF4-FFF2-40B4-BE49-F238E27FC236}">
                  <a16:creationId xmlns:a16="http://schemas.microsoft.com/office/drawing/2014/main" id="{B482CFB9-4D37-019B-3BD5-5EB0F0698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3788" y="155576"/>
              <a:ext cx="8096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6" name="Rectangle 130">
              <a:extLst>
                <a:ext uri="{FF2B5EF4-FFF2-40B4-BE49-F238E27FC236}">
                  <a16:creationId xmlns:a16="http://schemas.microsoft.com/office/drawing/2014/main" id="{C0567210-92FA-50EF-209B-F4D8644F2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2550" y="155576"/>
              <a:ext cx="8731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7" name="Rectangle 131">
              <a:extLst>
                <a:ext uri="{FF2B5EF4-FFF2-40B4-BE49-F238E27FC236}">
                  <a16:creationId xmlns:a16="http://schemas.microsoft.com/office/drawing/2014/main" id="{F698CA38-59CD-DCCD-A997-BF01040E9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2900" y="155576"/>
              <a:ext cx="9207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8" name="Rectangle 132">
              <a:extLst>
                <a:ext uri="{FF2B5EF4-FFF2-40B4-BE49-F238E27FC236}">
                  <a16:creationId xmlns:a16="http://schemas.microsoft.com/office/drawing/2014/main" id="{0DD1EA48-39C3-F832-F69E-AACCDA9C3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663" y="155576"/>
              <a:ext cx="9842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39" name="Rectangle 133">
              <a:extLst>
                <a:ext uri="{FF2B5EF4-FFF2-40B4-BE49-F238E27FC236}">
                  <a16:creationId xmlns:a16="http://schemas.microsoft.com/office/drawing/2014/main" id="{4412A400-4CE2-B26A-6795-06BF799D8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2013" y="155576"/>
              <a:ext cx="10318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0" name="Rectangle 134">
              <a:extLst>
                <a:ext uri="{FF2B5EF4-FFF2-40B4-BE49-F238E27FC236}">
                  <a16:creationId xmlns:a16="http://schemas.microsoft.com/office/drawing/2014/main" id="{68672FA2-4B67-5ADA-14BA-72A192AFE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0775" y="155576"/>
              <a:ext cx="10795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1" name="Rectangle 135">
              <a:extLst>
                <a:ext uri="{FF2B5EF4-FFF2-40B4-BE49-F238E27FC236}">
                  <a16:creationId xmlns:a16="http://schemas.microsoft.com/office/drawing/2014/main" id="{495908D5-59BF-4984-97DE-8D55ACACB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125" y="155576"/>
              <a:ext cx="11271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2" name="Rectangle 136">
              <a:extLst>
                <a:ext uri="{FF2B5EF4-FFF2-40B4-BE49-F238E27FC236}">
                  <a16:creationId xmlns:a16="http://schemas.microsoft.com/office/drawing/2014/main" id="{9E9D576C-08FA-EA60-2749-3FF59043B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9888" y="155576"/>
              <a:ext cx="11906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3" name="Rectangle 137">
              <a:extLst>
                <a:ext uri="{FF2B5EF4-FFF2-40B4-BE49-F238E27FC236}">
                  <a16:creationId xmlns:a16="http://schemas.microsoft.com/office/drawing/2014/main" id="{439EA31D-1F0A-F5ED-C37D-AD30777FF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8650" y="155576"/>
              <a:ext cx="12541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4" name="Rectangle 138">
              <a:extLst>
                <a:ext uri="{FF2B5EF4-FFF2-40B4-BE49-F238E27FC236}">
                  <a16:creationId xmlns:a16="http://schemas.microsoft.com/office/drawing/2014/main" id="{6E43ECDB-6260-CCA2-47F1-2AF686A76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155576"/>
              <a:ext cx="13017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5" name="Rectangle 139">
              <a:extLst>
                <a:ext uri="{FF2B5EF4-FFF2-40B4-BE49-F238E27FC236}">
                  <a16:creationId xmlns:a16="http://schemas.microsoft.com/office/drawing/2014/main" id="{54CF7C22-73ED-24B9-C370-F314577F7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155576"/>
              <a:ext cx="13652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6" name="Rectangle 140">
              <a:extLst>
                <a:ext uri="{FF2B5EF4-FFF2-40B4-BE49-F238E27FC236}">
                  <a16:creationId xmlns:a16="http://schemas.microsoft.com/office/drawing/2014/main" id="{38CF7B58-D29A-83DA-3670-0D18EEEF6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8113" y="155576"/>
              <a:ext cx="14128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7" name="Rectangle 141">
              <a:extLst>
                <a:ext uri="{FF2B5EF4-FFF2-40B4-BE49-F238E27FC236}">
                  <a16:creationId xmlns:a16="http://schemas.microsoft.com/office/drawing/2014/main" id="{1DD2D6F6-D1E0-7483-006C-A42C8A472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6875" y="155576"/>
              <a:ext cx="14763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8" name="Rectangle 142">
              <a:extLst>
                <a:ext uri="{FF2B5EF4-FFF2-40B4-BE49-F238E27FC236}">
                  <a16:creationId xmlns:a16="http://schemas.microsoft.com/office/drawing/2014/main" id="{9A69D67B-8AC2-E720-EF20-E6677C1AD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225" y="155576"/>
              <a:ext cx="15081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49" name="Rectangle 143">
              <a:extLst>
                <a:ext uri="{FF2B5EF4-FFF2-40B4-BE49-F238E27FC236}">
                  <a16:creationId xmlns:a16="http://schemas.microsoft.com/office/drawing/2014/main" id="{2240080C-9520-0B06-FE67-C9D0A09AA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65988" y="155576"/>
              <a:ext cx="15716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0" name="Rectangle 144">
              <a:extLst>
                <a:ext uri="{FF2B5EF4-FFF2-40B4-BE49-F238E27FC236}">
                  <a16:creationId xmlns:a16="http://schemas.microsoft.com/office/drawing/2014/main" id="{9C73101F-2AB5-C0CC-7189-9109FC5B0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6338" y="155576"/>
              <a:ext cx="16192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1" name="Rectangle 145">
              <a:extLst>
                <a:ext uri="{FF2B5EF4-FFF2-40B4-BE49-F238E27FC236}">
                  <a16:creationId xmlns:a16="http://schemas.microsoft.com/office/drawing/2014/main" id="{2842FBFB-D0EE-B9D6-EF9F-AACFDA7D8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5100" y="155576"/>
              <a:ext cx="16827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2" name="Rectangle 146">
              <a:extLst>
                <a:ext uri="{FF2B5EF4-FFF2-40B4-BE49-F238E27FC236}">
                  <a16:creationId xmlns:a16="http://schemas.microsoft.com/office/drawing/2014/main" id="{742115AF-A406-D4C0-1C48-622C1150A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5450" y="155576"/>
              <a:ext cx="17303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3" name="Rectangle 147">
              <a:extLst>
                <a:ext uri="{FF2B5EF4-FFF2-40B4-BE49-F238E27FC236}">
                  <a16:creationId xmlns:a16="http://schemas.microsoft.com/office/drawing/2014/main" id="{5474CB78-AE6F-8F92-D97D-3E45A21B3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4213" y="155576"/>
              <a:ext cx="17938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4" name="Rectangle 148">
              <a:extLst>
                <a:ext uri="{FF2B5EF4-FFF2-40B4-BE49-F238E27FC236}">
                  <a16:creationId xmlns:a16="http://schemas.microsoft.com/office/drawing/2014/main" id="{66B5470C-2195-0336-AEFC-BD1F0DDF3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64563" y="155576"/>
              <a:ext cx="18415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5" name="Rectangle 149">
              <a:extLst>
                <a:ext uri="{FF2B5EF4-FFF2-40B4-BE49-F238E27FC236}">
                  <a16:creationId xmlns:a16="http://schemas.microsoft.com/office/drawing/2014/main" id="{BCA6CD2E-85BE-0AC4-729C-D1FEEA7C5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3325" y="155576"/>
              <a:ext cx="19050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6" name="Rectangle 150">
              <a:extLst>
                <a:ext uri="{FF2B5EF4-FFF2-40B4-BE49-F238E27FC236}">
                  <a16:creationId xmlns:a16="http://schemas.microsoft.com/office/drawing/2014/main" id="{24616107-C7BC-649F-B965-3DDAD3306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3675" y="155576"/>
              <a:ext cx="19367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7" name="Rectangle 151">
              <a:extLst>
                <a:ext uri="{FF2B5EF4-FFF2-40B4-BE49-F238E27FC236}">
                  <a16:creationId xmlns:a16="http://schemas.microsoft.com/office/drawing/2014/main" id="{3F313305-A8C3-0EEC-87A5-B7A031A34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2438" y="155576"/>
              <a:ext cx="20002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8" name="Rectangle 152">
              <a:extLst>
                <a:ext uri="{FF2B5EF4-FFF2-40B4-BE49-F238E27FC236}">
                  <a16:creationId xmlns:a16="http://schemas.microsoft.com/office/drawing/2014/main" id="{E78814B6-DE38-980D-CD6D-DBB56E309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2788" y="155576"/>
              <a:ext cx="20478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59" name="Rectangle 153">
              <a:extLst>
                <a:ext uri="{FF2B5EF4-FFF2-40B4-BE49-F238E27FC236}">
                  <a16:creationId xmlns:a16="http://schemas.microsoft.com/office/drawing/2014/main" id="{C99DDA37-B08B-67AB-1CDF-23FEC764B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61550" y="155576"/>
              <a:ext cx="21113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0" name="Rectangle 154">
              <a:extLst>
                <a:ext uri="{FF2B5EF4-FFF2-40B4-BE49-F238E27FC236}">
                  <a16:creationId xmlns:a16="http://schemas.microsoft.com/office/drawing/2014/main" id="{67B6CACD-6F89-B843-5C82-ECAE4EB39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21900" y="155576"/>
              <a:ext cx="21590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1" name="Rectangle 155">
              <a:extLst>
                <a:ext uri="{FF2B5EF4-FFF2-40B4-BE49-F238E27FC236}">
                  <a16:creationId xmlns:a16="http://schemas.microsoft.com/office/drawing/2014/main" id="{212AA7B8-A7B4-A656-97D7-717F71CF5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80663" y="155576"/>
              <a:ext cx="22225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2" name="Rectangle 156">
              <a:extLst>
                <a:ext uri="{FF2B5EF4-FFF2-40B4-BE49-F238E27FC236}">
                  <a16:creationId xmlns:a16="http://schemas.microsoft.com/office/drawing/2014/main" id="{85649021-2CB5-8CFF-4157-E944CD897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1013" y="155576"/>
              <a:ext cx="227013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3" name="Rectangle 157">
              <a:extLst>
                <a:ext uri="{FF2B5EF4-FFF2-40B4-BE49-F238E27FC236}">
                  <a16:creationId xmlns:a16="http://schemas.microsoft.com/office/drawing/2014/main" id="{EFB1CAE8-CE6A-E422-E797-8F7993F8F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99775" y="155576"/>
              <a:ext cx="231775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4" name="Rectangle 158">
              <a:extLst>
                <a:ext uri="{FF2B5EF4-FFF2-40B4-BE49-F238E27FC236}">
                  <a16:creationId xmlns:a16="http://schemas.microsoft.com/office/drawing/2014/main" id="{5BDB4E39-C604-AE1C-4BD0-A1282A136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60125" y="155576"/>
              <a:ext cx="23653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5" name="Rectangle 159">
              <a:extLst>
                <a:ext uri="{FF2B5EF4-FFF2-40B4-BE49-F238E27FC236}">
                  <a16:creationId xmlns:a16="http://schemas.microsoft.com/office/drawing/2014/main" id="{F85ED7B1-274D-30EB-F0F4-2DE913890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8888" y="155576"/>
              <a:ext cx="24288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6" name="Rectangle 160">
              <a:extLst>
                <a:ext uri="{FF2B5EF4-FFF2-40B4-BE49-F238E27FC236}">
                  <a16:creationId xmlns:a16="http://schemas.microsoft.com/office/drawing/2014/main" id="{592629AE-4148-6D85-D54E-11EAB3F95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77650" y="155576"/>
              <a:ext cx="249238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  <p:sp>
          <p:nvSpPr>
            <p:cNvPr id="67" name="Rectangle 161">
              <a:extLst>
                <a:ext uri="{FF2B5EF4-FFF2-40B4-BE49-F238E27FC236}">
                  <a16:creationId xmlns:a16="http://schemas.microsoft.com/office/drawing/2014/main" id="{FABD9B53-25B5-0214-4AB5-CECEEEAF7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38000" y="155576"/>
              <a:ext cx="254000" cy="952500"/>
            </a:xfrm>
            <a:prstGeom prst="rect">
              <a:avLst/>
            </a:prstGeom>
            <a:solidFill>
              <a:srgbClr val="FF00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600"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DDF9420-EDEA-AE7D-773A-F213BBE87012}"/>
              </a:ext>
            </a:extLst>
          </p:cNvPr>
          <p:cNvSpPr txBox="1"/>
          <p:nvPr userDrawn="1"/>
        </p:nvSpPr>
        <p:spPr>
          <a:xfrm>
            <a:off x="251222" y="5923744"/>
            <a:ext cx="663644" cy="246221"/>
          </a:xfrm>
          <a:prstGeom prst="rect">
            <a:avLst/>
          </a:prstGeom>
          <a:noFill/>
        </p:spPr>
        <p:txBody>
          <a:bodyPr wrap="none" lIns="36576" tIns="0" rIns="0" bIns="0" rtlCol="0">
            <a:noAutofit/>
          </a:bodyPr>
          <a:lstStyle/>
          <a:p>
            <a:pPr marL="0" indent="0">
              <a:buNone/>
            </a:pPr>
            <a:r>
              <a:rPr lang="en-US" sz="1200" b="0" cap="all" spc="300" baseline="0">
                <a:solidFill>
                  <a:schemeClr val="bg1"/>
                </a:solidFill>
              </a:rPr>
              <a:t>Draft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679C4C7-D4F0-0922-D6A1-1B4C483165A3}"/>
              </a:ext>
            </a:extLst>
          </p:cNvPr>
          <p:cNvGrpSpPr/>
          <p:nvPr userDrawn="1"/>
        </p:nvGrpSpPr>
        <p:grpSpPr>
          <a:xfrm>
            <a:off x="7893161" y="5821311"/>
            <a:ext cx="873919" cy="276214"/>
            <a:chOff x="407988" y="6286512"/>
            <a:chExt cx="1165225" cy="276214"/>
          </a:xfrm>
        </p:grpSpPr>
        <p:sp>
          <p:nvSpPr>
            <p:cNvPr id="70" name="Freeform 5">
              <a:extLst>
                <a:ext uri="{FF2B5EF4-FFF2-40B4-BE49-F238E27FC236}">
                  <a16:creationId xmlns:a16="http://schemas.microsoft.com/office/drawing/2014/main" id="{7F15DAA9-63FA-CB52-403F-3B7DE78F8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988" y="6289676"/>
              <a:ext cx="276225" cy="273050"/>
            </a:xfrm>
            <a:custGeom>
              <a:avLst/>
              <a:gdLst>
                <a:gd name="T0" fmla="*/ 68 w 136"/>
                <a:gd name="T1" fmla="*/ 0 h 135"/>
                <a:gd name="T2" fmla="*/ 0 w 136"/>
                <a:gd name="T3" fmla="*/ 68 h 135"/>
                <a:gd name="T4" fmla="*/ 58 w 136"/>
                <a:gd name="T5" fmla="*/ 135 h 135"/>
                <a:gd name="T6" fmla="*/ 58 w 136"/>
                <a:gd name="T7" fmla="*/ 135 h 135"/>
                <a:gd name="T8" fmla="*/ 58 w 136"/>
                <a:gd name="T9" fmla="*/ 127 h 135"/>
                <a:gd name="T10" fmla="*/ 58 w 136"/>
                <a:gd name="T11" fmla="*/ 80 h 135"/>
                <a:gd name="T12" fmla="*/ 57 w 136"/>
                <a:gd name="T13" fmla="*/ 80 h 135"/>
                <a:gd name="T14" fmla="*/ 48 w 136"/>
                <a:gd name="T15" fmla="*/ 80 h 135"/>
                <a:gd name="T16" fmla="*/ 46 w 136"/>
                <a:gd name="T17" fmla="*/ 78 h 135"/>
                <a:gd name="T18" fmla="*/ 46 w 136"/>
                <a:gd name="T19" fmla="*/ 61 h 135"/>
                <a:gd name="T20" fmla="*/ 48 w 136"/>
                <a:gd name="T21" fmla="*/ 60 h 135"/>
                <a:gd name="T22" fmla="*/ 57 w 136"/>
                <a:gd name="T23" fmla="*/ 60 h 135"/>
                <a:gd name="T24" fmla="*/ 58 w 136"/>
                <a:gd name="T25" fmla="*/ 58 h 135"/>
                <a:gd name="T26" fmla="*/ 58 w 136"/>
                <a:gd name="T27" fmla="*/ 44 h 135"/>
                <a:gd name="T28" fmla="*/ 60 w 136"/>
                <a:gd name="T29" fmla="*/ 34 h 135"/>
                <a:gd name="T30" fmla="*/ 74 w 136"/>
                <a:gd name="T31" fmla="*/ 23 h 135"/>
                <a:gd name="T32" fmla="*/ 82 w 136"/>
                <a:gd name="T33" fmla="*/ 22 h 135"/>
                <a:gd name="T34" fmla="*/ 97 w 136"/>
                <a:gd name="T35" fmla="*/ 22 h 135"/>
                <a:gd name="T36" fmla="*/ 99 w 136"/>
                <a:gd name="T37" fmla="*/ 23 h 135"/>
                <a:gd name="T38" fmla="*/ 99 w 136"/>
                <a:gd name="T39" fmla="*/ 41 h 135"/>
                <a:gd name="T40" fmla="*/ 97 w 136"/>
                <a:gd name="T41" fmla="*/ 43 h 135"/>
                <a:gd name="T42" fmla="*/ 86 w 136"/>
                <a:gd name="T43" fmla="*/ 43 h 135"/>
                <a:gd name="T44" fmla="*/ 81 w 136"/>
                <a:gd name="T45" fmla="*/ 48 h 135"/>
                <a:gd name="T46" fmla="*/ 81 w 136"/>
                <a:gd name="T47" fmla="*/ 58 h 135"/>
                <a:gd name="T48" fmla="*/ 83 w 136"/>
                <a:gd name="T49" fmla="*/ 60 h 135"/>
                <a:gd name="T50" fmla="*/ 97 w 136"/>
                <a:gd name="T51" fmla="*/ 60 h 135"/>
                <a:gd name="T52" fmla="*/ 99 w 136"/>
                <a:gd name="T53" fmla="*/ 61 h 135"/>
                <a:gd name="T54" fmla="*/ 97 w 136"/>
                <a:gd name="T55" fmla="*/ 78 h 135"/>
                <a:gd name="T56" fmla="*/ 96 w 136"/>
                <a:gd name="T57" fmla="*/ 79 h 135"/>
                <a:gd name="T58" fmla="*/ 83 w 136"/>
                <a:gd name="T59" fmla="*/ 79 h 135"/>
                <a:gd name="T60" fmla="*/ 81 w 136"/>
                <a:gd name="T61" fmla="*/ 79 h 135"/>
                <a:gd name="T62" fmla="*/ 81 w 136"/>
                <a:gd name="T63" fmla="*/ 134 h 135"/>
                <a:gd name="T64" fmla="*/ 136 w 136"/>
                <a:gd name="T65" fmla="*/ 68 h 135"/>
                <a:gd name="T66" fmla="*/ 68 w 136"/>
                <a:gd name="T6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" h="135">
                  <a:moveTo>
                    <a:pt x="68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2"/>
                    <a:pt x="25" y="130"/>
                    <a:pt x="58" y="135"/>
                  </a:cubicBezTo>
                  <a:cubicBezTo>
                    <a:pt x="58" y="135"/>
                    <a:pt x="58" y="135"/>
                    <a:pt x="58" y="135"/>
                  </a:cubicBezTo>
                  <a:cubicBezTo>
                    <a:pt x="58" y="133"/>
                    <a:pt x="58" y="130"/>
                    <a:pt x="58" y="127"/>
                  </a:cubicBezTo>
                  <a:cubicBezTo>
                    <a:pt x="58" y="114"/>
                    <a:pt x="58" y="93"/>
                    <a:pt x="58" y="80"/>
                  </a:cubicBezTo>
                  <a:cubicBezTo>
                    <a:pt x="58" y="80"/>
                    <a:pt x="57" y="80"/>
                    <a:pt x="57" y="80"/>
                  </a:cubicBezTo>
                  <a:cubicBezTo>
                    <a:pt x="54" y="80"/>
                    <a:pt x="51" y="80"/>
                    <a:pt x="48" y="80"/>
                  </a:cubicBezTo>
                  <a:cubicBezTo>
                    <a:pt x="47" y="80"/>
                    <a:pt x="46" y="79"/>
                    <a:pt x="46" y="78"/>
                  </a:cubicBezTo>
                  <a:cubicBezTo>
                    <a:pt x="46" y="72"/>
                    <a:pt x="46" y="67"/>
                    <a:pt x="46" y="61"/>
                  </a:cubicBezTo>
                  <a:cubicBezTo>
                    <a:pt x="46" y="60"/>
                    <a:pt x="47" y="60"/>
                    <a:pt x="48" y="60"/>
                  </a:cubicBezTo>
                  <a:cubicBezTo>
                    <a:pt x="51" y="60"/>
                    <a:pt x="54" y="60"/>
                    <a:pt x="57" y="60"/>
                  </a:cubicBezTo>
                  <a:cubicBezTo>
                    <a:pt x="58" y="60"/>
                    <a:pt x="58" y="59"/>
                    <a:pt x="58" y="58"/>
                  </a:cubicBezTo>
                  <a:cubicBezTo>
                    <a:pt x="58" y="53"/>
                    <a:pt x="58" y="49"/>
                    <a:pt x="58" y="44"/>
                  </a:cubicBezTo>
                  <a:cubicBezTo>
                    <a:pt x="58" y="41"/>
                    <a:pt x="58" y="37"/>
                    <a:pt x="60" y="34"/>
                  </a:cubicBezTo>
                  <a:cubicBezTo>
                    <a:pt x="63" y="27"/>
                    <a:pt x="68" y="24"/>
                    <a:pt x="74" y="23"/>
                  </a:cubicBezTo>
                  <a:cubicBezTo>
                    <a:pt x="77" y="22"/>
                    <a:pt x="80" y="22"/>
                    <a:pt x="82" y="22"/>
                  </a:cubicBezTo>
                  <a:cubicBezTo>
                    <a:pt x="87" y="22"/>
                    <a:pt x="92" y="22"/>
                    <a:pt x="97" y="22"/>
                  </a:cubicBezTo>
                  <a:cubicBezTo>
                    <a:pt x="98" y="22"/>
                    <a:pt x="99" y="22"/>
                    <a:pt x="99" y="23"/>
                  </a:cubicBezTo>
                  <a:cubicBezTo>
                    <a:pt x="99" y="30"/>
                    <a:pt x="99" y="35"/>
                    <a:pt x="99" y="41"/>
                  </a:cubicBezTo>
                  <a:cubicBezTo>
                    <a:pt x="99" y="42"/>
                    <a:pt x="98" y="43"/>
                    <a:pt x="97" y="43"/>
                  </a:cubicBezTo>
                  <a:cubicBezTo>
                    <a:pt x="93" y="42"/>
                    <a:pt x="90" y="43"/>
                    <a:pt x="86" y="43"/>
                  </a:cubicBezTo>
                  <a:cubicBezTo>
                    <a:pt x="82" y="43"/>
                    <a:pt x="81" y="44"/>
                    <a:pt x="81" y="48"/>
                  </a:cubicBezTo>
                  <a:cubicBezTo>
                    <a:pt x="81" y="51"/>
                    <a:pt x="81" y="54"/>
                    <a:pt x="81" y="58"/>
                  </a:cubicBezTo>
                  <a:cubicBezTo>
                    <a:pt x="81" y="59"/>
                    <a:pt x="82" y="60"/>
                    <a:pt x="83" y="60"/>
                  </a:cubicBezTo>
                  <a:cubicBezTo>
                    <a:pt x="88" y="60"/>
                    <a:pt x="92" y="60"/>
                    <a:pt x="97" y="60"/>
                  </a:cubicBezTo>
                  <a:cubicBezTo>
                    <a:pt x="98" y="60"/>
                    <a:pt x="99" y="60"/>
                    <a:pt x="99" y="61"/>
                  </a:cubicBezTo>
                  <a:cubicBezTo>
                    <a:pt x="98" y="67"/>
                    <a:pt x="98" y="73"/>
                    <a:pt x="97" y="78"/>
                  </a:cubicBezTo>
                  <a:cubicBezTo>
                    <a:pt x="97" y="79"/>
                    <a:pt x="96" y="79"/>
                    <a:pt x="96" y="79"/>
                  </a:cubicBezTo>
                  <a:cubicBezTo>
                    <a:pt x="91" y="79"/>
                    <a:pt x="87" y="79"/>
                    <a:pt x="83" y="79"/>
                  </a:cubicBezTo>
                  <a:cubicBezTo>
                    <a:pt x="82" y="79"/>
                    <a:pt x="82" y="79"/>
                    <a:pt x="81" y="79"/>
                  </a:cubicBezTo>
                  <a:cubicBezTo>
                    <a:pt x="81" y="96"/>
                    <a:pt x="81" y="126"/>
                    <a:pt x="81" y="134"/>
                  </a:cubicBezTo>
                  <a:cubicBezTo>
                    <a:pt x="112" y="128"/>
                    <a:pt x="136" y="101"/>
                    <a:pt x="136" y="68"/>
                  </a:cubicBezTo>
                  <a:cubicBezTo>
                    <a:pt x="136" y="31"/>
                    <a:pt x="105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B1DA2280-4BF7-D1D5-F456-63494390D9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2789" y="6289676"/>
              <a:ext cx="268288" cy="269875"/>
            </a:xfrm>
            <a:custGeom>
              <a:avLst/>
              <a:gdLst>
                <a:gd name="T0" fmla="*/ 68 w 136"/>
                <a:gd name="T1" fmla="*/ 0 h 136"/>
                <a:gd name="T2" fmla="*/ 0 w 136"/>
                <a:gd name="T3" fmla="*/ 68 h 136"/>
                <a:gd name="T4" fmla="*/ 68 w 136"/>
                <a:gd name="T5" fmla="*/ 136 h 136"/>
                <a:gd name="T6" fmla="*/ 136 w 136"/>
                <a:gd name="T7" fmla="*/ 68 h 136"/>
                <a:gd name="T8" fmla="*/ 68 w 136"/>
                <a:gd name="T9" fmla="*/ 0 h 136"/>
                <a:gd name="T10" fmla="*/ 43 w 136"/>
                <a:gd name="T11" fmla="*/ 82 h 136"/>
                <a:gd name="T12" fmla="*/ 43 w 136"/>
                <a:gd name="T13" fmla="*/ 106 h 136"/>
                <a:gd name="T14" fmla="*/ 42 w 136"/>
                <a:gd name="T15" fmla="*/ 108 h 136"/>
                <a:gd name="T16" fmla="*/ 26 w 136"/>
                <a:gd name="T17" fmla="*/ 108 h 136"/>
                <a:gd name="T18" fmla="*/ 25 w 136"/>
                <a:gd name="T19" fmla="*/ 106 h 136"/>
                <a:gd name="T20" fmla="*/ 25 w 136"/>
                <a:gd name="T21" fmla="*/ 57 h 136"/>
                <a:gd name="T22" fmla="*/ 26 w 136"/>
                <a:gd name="T23" fmla="*/ 56 h 136"/>
                <a:gd name="T24" fmla="*/ 42 w 136"/>
                <a:gd name="T25" fmla="*/ 56 h 136"/>
                <a:gd name="T26" fmla="*/ 43 w 136"/>
                <a:gd name="T27" fmla="*/ 57 h 136"/>
                <a:gd name="T28" fmla="*/ 43 w 136"/>
                <a:gd name="T29" fmla="*/ 82 h 136"/>
                <a:gd name="T30" fmla="*/ 36 w 136"/>
                <a:gd name="T31" fmla="*/ 46 h 136"/>
                <a:gd name="T32" fmla="*/ 25 w 136"/>
                <a:gd name="T33" fmla="*/ 37 h 136"/>
                <a:gd name="T34" fmla="*/ 36 w 136"/>
                <a:gd name="T35" fmla="*/ 28 h 136"/>
                <a:gd name="T36" fmla="*/ 46 w 136"/>
                <a:gd name="T37" fmla="*/ 37 h 136"/>
                <a:gd name="T38" fmla="*/ 36 w 136"/>
                <a:gd name="T39" fmla="*/ 46 h 136"/>
                <a:gd name="T40" fmla="*/ 108 w 136"/>
                <a:gd name="T41" fmla="*/ 106 h 136"/>
                <a:gd name="T42" fmla="*/ 106 w 136"/>
                <a:gd name="T43" fmla="*/ 108 h 136"/>
                <a:gd name="T44" fmla="*/ 93 w 136"/>
                <a:gd name="T45" fmla="*/ 108 h 136"/>
                <a:gd name="T46" fmla="*/ 91 w 136"/>
                <a:gd name="T47" fmla="*/ 106 h 136"/>
                <a:gd name="T48" fmla="*/ 91 w 136"/>
                <a:gd name="T49" fmla="*/ 80 h 136"/>
                <a:gd name="T50" fmla="*/ 90 w 136"/>
                <a:gd name="T51" fmla="*/ 74 h 136"/>
                <a:gd name="T52" fmla="*/ 84 w 136"/>
                <a:gd name="T53" fmla="*/ 68 h 136"/>
                <a:gd name="T54" fmla="*/ 75 w 136"/>
                <a:gd name="T55" fmla="*/ 72 h 136"/>
                <a:gd name="T56" fmla="*/ 73 w 136"/>
                <a:gd name="T57" fmla="*/ 79 h 136"/>
                <a:gd name="T58" fmla="*/ 73 w 136"/>
                <a:gd name="T59" fmla="*/ 106 h 136"/>
                <a:gd name="T60" fmla="*/ 71 w 136"/>
                <a:gd name="T61" fmla="*/ 108 h 136"/>
                <a:gd name="T62" fmla="*/ 57 w 136"/>
                <a:gd name="T63" fmla="*/ 108 h 136"/>
                <a:gd name="T64" fmla="*/ 56 w 136"/>
                <a:gd name="T65" fmla="*/ 106 h 136"/>
                <a:gd name="T66" fmla="*/ 56 w 136"/>
                <a:gd name="T67" fmla="*/ 56 h 136"/>
                <a:gd name="T68" fmla="*/ 57 w 136"/>
                <a:gd name="T69" fmla="*/ 55 h 136"/>
                <a:gd name="T70" fmla="*/ 71 w 136"/>
                <a:gd name="T71" fmla="*/ 55 h 136"/>
                <a:gd name="T72" fmla="*/ 73 w 136"/>
                <a:gd name="T73" fmla="*/ 56 h 136"/>
                <a:gd name="T74" fmla="*/ 73 w 136"/>
                <a:gd name="T75" fmla="*/ 60 h 136"/>
                <a:gd name="T76" fmla="*/ 80 w 136"/>
                <a:gd name="T77" fmla="*/ 54 h 136"/>
                <a:gd name="T78" fmla="*/ 92 w 136"/>
                <a:gd name="T79" fmla="*/ 53 h 136"/>
                <a:gd name="T80" fmla="*/ 103 w 136"/>
                <a:gd name="T81" fmla="*/ 59 h 136"/>
                <a:gd name="T82" fmla="*/ 107 w 136"/>
                <a:gd name="T83" fmla="*/ 69 h 136"/>
                <a:gd name="T84" fmla="*/ 108 w 136"/>
                <a:gd name="T85" fmla="*/ 76 h 136"/>
                <a:gd name="T86" fmla="*/ 108 w 136"/>
                <a:gd name="T87" fmla="*/ 10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6">
                  <a:moveTo>
                    <a:pt x="68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6"/>
                    <a:pt x="68" y="136"/>
                  </a:cubicBezTo>
                  <a:cubicBezTo>
                    <a:pt x="105" y="136"/>
                    <a:pt x="136" y="105"/>
                    <a:pt x="136" y="68"/>
                  </a:cubicBezTo>
                  <a:cubicBezTo>
                    <a:pt x="136" y="31"/>
                    <a:pt x="105" y="0"/>
                    <a:pt x="68" y="0"/>
                  </a:cubicBezTo>
                  <a:close/>
                  <a:moveTo>
                    <a:pt x="43" y="82"/>
                  </a:moveTo>
                  <a:cubicBezTo>
                    <a:pt x="43" y="90"/>
                    <a:pt x="43" y="98"/>
                    <a:pt x="43" y="106"/>
                  </a:cubicBezTo>
                  <a:cubicBezTo>
                    <a:pt x="43" y="107"/>
                    <a:pt x="43" y="108"/>
                    <a:pt x="42" y="108"/>
                  </a:cubicBezTo>
                  <a:cubicBezTo>
                    <a:pt x="36" y="108"/>
                    <a:pt x="31" y="108"/>
                    <a:pt x="26" y="108"/>
                  </a:cubicBezTo>
                  <a:cubicBezTo>
                    <a:pt x="25" y="108"/>
                    <a:pt x="25" y="108"/>
                    <a:pt x="25" y="106"/>
                  </a:cubicBezTo>
                  <a:cubicBezTo>
                    <a:pt x="25" y="90"/>
                    <a:pt x="25" y="74"/>
                    <a:pt x="25" y="57"/>
                  </a:cubicBezTo>
                  <a:cubicBezTo>
                    <a:pt x="25" y="56"/>
                    <a:pt x="25" y="56"/>
                    <a:pt x="26" y="56"/>
                  </a:cubicBezTo>
                  <a:cubicBezTo>
                    <a:pt x="32" y="56"/>
                    <a:pt x="37" y="56"/>
                    <a:pt x="42" y="56"/>
                  </a:cubicBezTo>
                  <a:cubicBezTo>
                    <a:pt x="43" y="56"/>
                    <a:pt x="43" y="56"/>
                    <a:pt x="43" y="57"/>
                  </a:cubicBezTo>
                  <a:cubicBezTo>
                    <a:pt x="43" y="65"/>
                    <a:pt x="43" y="74"/>
                    <a:pt x="43" y="82"/>
                  </a:cubicBezTo>
                  <a:close/>
                  <a:moveTo>
                    <a:pt x="36" y="46"/>
                  </a:moveTo>
                  <a:cubicBezTo>
                    <a:pt x="30" y="46"/>
                    <a:pt x="25" y="42"/>
                    <a:pt x="25" y="37"/>
                  </a:cubicBezTo>
                  <a:cubicBezTo>
                    <a:pt x="25" y="32"/>
                    <a:pt x="30" y="28"/>
                    <a:pt x="36" y="28"/>
                  </a:cubicBezTo>
                  <a:cubicBezTo>
                    <a:pt x="40" y="28"/>
                    <a:pt x="46" y="31"/>
                    <a:pt x="46" y="37"/>
                  </a:cubicBezTo>
                  <a:cubicBezTo>
                    <a:pt x="46" y="42"/>
                    <a:pt x="41" y="46"/>
                    <a:pt x="36" y="46"/>
                  </a:cubicBezTo>
                  <a:close/>
                  <a:moveTo>
                    <a:pt x="108" y="106"/>
                  </a:moveTo>
                  <a:cubicBezTo>
                    <a:pt x="108" y="107"/>
                    <a:pt x="107" y="108"/>
                    <a:pt x="106" y="108"/>
                  </a:cubicBezTo>
                  <a:cubicBezTo>
                    <a:pt x="102" y="108"/>
                    <a:pt x="97" y="108"/>
                    <a:pt x="93" y="108"/>
                  </a:cubicBezTo>
                  <a:cubicBezTo>
                    <a:pt x="91" y="108"/>
                    <a:pt x="91" y="107"/>
                    <a:pt x="91" y="106"/>
                  </a:cubicBezTo>
                  <a:cubicBezTo>
                    <a:pt x="91" y="97"/>
                    <a:pt x="91" y="89"/>
                    <a:pt x="91" y="80"/>
                  </a:cubicBezTo>
                  <a:cubicBezTo>
                    <a:pt x="91" y="78"/>
                    <a:pt x="91" y="76"/>
                    <a:pt x="90" y="74"/>
                  </a:cubicBezTo>
                  <a:cubicBezTo>
                    <a:pt x="89" y="71"/>
                    <a:pt x="87" y="69"/>
                    <a:pt x="84" y="68"/>
                  </a:cubicBezTo>
                  <a:cubicBezTo>
                    <a:pt x="80" y="68"/>
                    <a:pt x="77" y="69"/>
                    <a:pt x="75" y="72"/>
                  </a:cubicBezTo>
                  <a:cubicBezTo>
                    <a:pt x="74" y="74"/>
                    <a:pt x="73" y="76"/>
                    <a:pt x="73" y="79"/>
                  </a:cubicBezTo>
                  <a:cubicBezTo>
                    <a:pt x="73" y="88"/>
                    <a:pt x="73" y="97"/>
                    <a:pt x="73" y="106"/>
                  </a:cubicBezTo>
                  <a:cubicBezTo>
                    <a:pt x="73" y="108"/>
                    <a:pt x="73" y="108"/>
                    <a:pt x="71" y="108"/>
                  </a:cubicBezTo>
                  <a:cubicBezTo>
                    <a:pt x="66" y="108"/>
                    <a:pt x="62" y="108"/>
                    <a:pt x="57" y="108"/>
                  </a:cubicBezTo>
                  <a:cubicBezTo>
                    <a:pt x="56" y="108"/>
                    <a:pt x="56" y="108"/>
                    <a:pt x="56" y="106"/>
                  </a:cubicBezTo>
                  <a:cubicBezTo>
                    <a:pt x="56" y="90"/>
                    <a:pt x="56" y="73"/>
                    <a:pt x="56" y="56"/>
                  </a:cubicBezTo>
                  <a:cubicBezTo>
                    <a:pt x="56" y="55"/>
                    <a:pt x="56" y="55"/>
                    <a:pt x="57" y="55"/>
                  </a:cubicBezTo>
                  <a:cubicBezTo>
                    <a:pt x="62" y="55"/>
                    <a:pt x="67" y="55"/>
                    <a:pt x="71" y="55"/>
                  </a:cubicBezTo>
                  <a:cubicBezTo>
                    <a:pt x="72" y="55"/>
                    <a:pt x="73" y="55"/>
                    <a:pt x="73" y="56"/>
                  </a:cubicBezTo>
                  <a:cubicBezTo>
                    <a:pt x="73" y="57"/>
                    <a:pt x="73" y="59"/>
                    <a:pt x="73" y="60"/>
                  </a:cubicBezTo>
                  <a:cubicBezTo>
                    <a:pt x="75" y="57"/>
                    <a:pt x="77" y="55"/>
                    <a:pt x="80" y="54"/>
                  </a:cubicBezTo>
                  <a:cubicBezTo>
                    <a:pt x="84" y="53"/>
                    <a:pt x="88" y="53"/>
                    <a:pt x="92" y="53"/>
                  </a:cubicBezTo>
                  <a:cubicBezTo>
                    <a:pt x="96" y="53"/>
                    <a:pt x="100" y="55"/>
                    <a:pt x="103" y="59"/>
                  </a:cubicBezTo>
                  <a:cubicBezTo>
                    <a:pt x="106" y="62"/>
                    <a:pt x="107" y="65"/>
                    <a:pt x="107" y="69"/>
                  </a:cubicBezTo>
                  <a:cubicBezTo>
                    <a:pt x="107" y="71"/>
                    <a:pt x="108" y="73"/>
                    <a:pt x="108" y="76"/>
                  </a:cubicBezTo>
                  <a:cubicBezTo>
                    <a:pt x="108" y="86"/>
                    <a:pt x="108" y="96"/>
                    <a:pt x="108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B78B59D-D6B3-5B2E-4808-58B35AB70D1A}"/>
                </a:ext>
              </a:extLst>
            </p:cNvPr>
            <p:cNvGrpSpPr/>
            <p:nvPr/>
          </p:nvGrpSpPr>
          <p:grpSpPr>
            <a:xfrm>
              <a:off x="1008063" y="6289676"/>
              <a:ext cx="269875" cy="269875"/>
              <a:chOff x="1008063" y="6289676"/>
              <a:chExt cx="269875" cy="269875"/>
            </a:xfrm>
          </p:grpSpPr>
          <p:sp>
            <p:nvSpPr>
              <p:cNvPr id="76" name="Freeform 13">
                <a:extLst>
                  <a:ext uri="{FF2B5EF4-FFF2-40B4-BE49-F238E27FC236}">
                    <a16:creationId xmlns:a16="http://schemas.microsoft.com/office/drawing/2014/main" id="{89506530-7949-198C-CFD9-1AE3882707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7913" y="6411913"/>
                <a:ext cx="130175" cy="74613"/>
              </a:xfrm>
              <a:custGeom>
                <a:avLst/>
                <a:gdLst>
                  <a:gd name="T0" fmla="*/ 34 w 66"/>
                  <a:gd name="T1" fmla="*/ 31 h 37"/>
                  <a:gd name="T2" fmla="*/ 15 w 66"/>
                  <a:gd name="T3" fmla="*/ 24 h 37"/>
                  <a:gd name="T4" fmla="*/ 7 w 66"/>
                  <a:gd name="T5" fmla="*/ 0 h 37"/>
                  <a:gd name="T6" fmla="*/ 0 w 66"/>
                  <a:gd name="T7" fmla="*/ 0 h 37"/>
                  <a:gd name="T8" fmla="*/ 0 w 66"/>
                  <a:gd name="T9" fmla="*/ 2 h 37"/>
                  <a:gd name="T10" fmla="*/ 0 w 66"/>
                  <a:gd name="T11" fmla="*/ 33 h 37"/>
                  <a:gd name="T12" fmla="*/ 4 w 66"/>
                  <a:gd name="T13" fmla="*/ 37 h 37"/>
                  <a:gd name="T14" fmla="*/ 62 w 66"/>
                  <a:gd name="T15" fmla="*/ 37 h 37"/>
                  <a:gd name="T16" fmla="*/ 66 w 66"/>
                  <a:gd name="T17" fmla="*/ 33 h 37"/>
                  <a:gd name="T18" fmla="*/ 66 w 66"/>
                  <a:gd name="T19" fmla="*/ 1 h 37"/>
                  <a:gd name="T20" fmla="*/ 66 w 66"/>
                  <a:gd name="T21" fmla="*/ 0 h 37"/>
                  <a:gd name="T22" fmla="*/ 58 w 66"/>
                  <a:gd name="T23" fmla="*/ 0 h 37"/>
                  <a:gd name="T24" fmla="*/ 34 w 66"/>
                  <a:gd name="T25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37">
                    <a:moveTo>
                      <a:pt x="34" y="31"/>
                    </a:moveTo>
                    <a:cubicBezTo>
                      <a:pt x="26" y="31"/>
                      <a:pt x="20" y="29"/>
                      <a:pt x="15" y="24"/>
                    </a:cubicBezTo>
                    <a:cubicBezTo>
                      <a:pt x="8" y="17"/>
                      <a:pt x="5" y="9"/>
                      <a:pt x="7" y="0"/>
                    </a:cubicBezTo>
                    <a:cubicBezTo>
                      <a:pt x="5" y="0"/>
                      <a:pt x="3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12"/>
                      <a:pt x="0" y="22"/>
                      <a:pt x="0" y="33"/>
                    </a:cubicBezTo>
                    <a:cubicBezTo>
                      <a:pt x="0" y="35"/>
                      <a:pt x="1" y="37"/>
                      <a:pt x="4" y="37"/>
                    </a:cubicBezTo>
                    <a:cubicBezTo>
                      <a:pt x="23" y="37"/>
                      <a:pt x="43" y="37"/>
                      <a:pt x="62" y="37"/>
                    </a:cubicBezTo>
                    <a:cubicBezTo>
                      <a:pt x="65" y="37"/>
                      <a:pt x="66" y="35"/>
                      <a:pt x="66" y="33"/>
                    </a:cubicBezTo>
                    <a:cubicBezTo>
                      <a:pt x="66" y="22"/>
                      <a:pt x="66" y="12"/>
                      <a:pt x="66" y="1"/>
                    </a:cubicBezTo>
                    <a:cubicBezTo>
                      <a:pt x="66" y="1"/>
                      <a:pt x="66" y="1"/>
                      <a:pt x="66" y="0"/>
                    </a:cubicBezTo>
                    <a:cubicBezTo>
                      <a:pt x="63" y="0"/>
                      <a:pt x="61" y="0"/>
                      <a:pt x="58" y="0"/>
                    </a:cubicBezTo>
                    <a:cubicBezTo>
                      <a:pt x="63" y="17"/>
                      <a:pt x="49" y="30"/>
                      <a:pt x="34" y="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7" name="Freeform 14">
                <a:extLst>
                  <a:ext uri="{FF2B5EF4-FFF2-40B4-BE49-F238E27FC236}">
                    <a16:creationId xmlns:a16="http://schemas.microsoft.com/office/drawing/2014/main" id="{4D2C860C-2F0F-C422-9E41-B1A44B157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250" y="6394451"/>
                <a:ext cx="63500" cy="60325"/>
              </a:xfrm>
              <a:custGeom>
                <a:avLst/>
                <a:gdLst>
                  <a:gd name="T0" fmla="*/ 16 w 32"/>
                  <a:gd name="T1" fmla="*/ 30 h 30"/>
                  <a:gd name="T2" fmla="*/ 32 w 32"/>
                  <a:gd name="T3" fmla="*/ 15 h 30"/>
                  <a:gd name="T4" fmla="*/ 16 w 32"/>
                  <a:gd name="T5" fmla="*/ 0 h 30"/>
                  <a:gd name="T6" fmla="*/ 0 w 32"/>
                  <a:gd name="T7" fmla="*/ 15 h 30"/>
                  <a:gd name="T8" fmla="*/ 16 w 3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0">
                    <a:moveTo>
                      <a:pt x="16" y="30"/>
                    </a:moveTo>
                    <a:cubicBezTo>
                      <a:pt x="25" y="30"/>
                      <a:pt x="32" y="24"/>
                      <a:pt x="32" y="15"/>
                    </a:cubicBezTo>
                    <a:cubicBezTo>
                      <a:pt x="32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23"/>
                      <a:pt x="7" y="30"/>
                      <a:pt x="16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8" name="Freeform 15">
                <a:extLst>
                  <a:ext uri="{FF2B5EF4-FFF2-40B4-BE49-F238E27FC236}">
                    <a16:creationId xmlns:a16="http://schemas.microsoft.com/office/drawing/2014/main" id="{D53030F1-26B6-CD4A-2830-162B0EE3D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338" y="6362701"/>
                <a:ext cx="31750" cy="31750"/>
              </a:xfrm>
              <a:custGeom>
                <a:avLst/>
                <a:gdLst>
                  <a:gd name="T0" fmla="*/ 13 w 16"/>
                  <a:gd name="T1" fmla="*/ 0 h 16"/>
                  <a:gd name="T2" fmla="*/ 8 w 16"/>
                  <a:gd name="T3" fmla="*/ 0 h 16"/>
                  <a:gd name="T4" fmla="*/ 3 w 16"/>
                  <a:gd name="T5" fmla="*/ 0 h 16"/>
                  <a:gd name="T6" fmla="*/ 0 w 16"/>
                  <a:gd name="T7" fmla="*/ 4 h 16"/>
                  <a:gd name="T8" fmla="*/ 0 w 16"/>
                  <a:gd name="T9" fmla="*/ 12 h 16"/>
                  <a:gd name="T10" fmla="*/ 3 w 16"/>
                  <a:gd name="T11" fmla="*/ 16 h 16"/>
                  <a:gd name="T12" fmla="*/ 13 w 16"/>
                  <a:gd name="T13" fmla="*/ 16 h 16"/>
                  <a:gd name="T14" fmla="*/ 16 w 16"/>
                  <a:gd name="T15" fmla="*/ 13 h 16"/>
                  <a:gd name="T16" fmla="*/ 16 w 16"/>
                  <a:gd name="T17" fmla="*/ 4 h 16"/>
                  <a:gd name="T18" fmla="*/ 13 w 16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13" y="0"/>
                    </a:moveTo>
                    <a:cubicBezTo>
                      <a:pt x="11" y="0"/>
                      <a:pt x="9" y="0"/>
                      <a:pt x="8" y="0"/>
                    </a:cubicBezTo>
                    <a:cubicBezTo>
                      <a:pt x="6" y="0"/>
                      <a:pt x="4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7"/>
                      <a:pt x="0" y="9"/>
                      <a:pt x="0" y="12"/>
                    </a:cubicBezTo>
                    <a:cubicBezTo>
                      <a:pt x="0" y="14"/>
                      <a:pt x="1" y="15"/>
                      <a:pt x="3" y="16"/>
                    </a:cubicBezTo>
                    <a:cubicBezTo>
                      <a:pt x="6" y="16"/>
                      <a:pt x="9" y="16"/>
                      <a:pt x="13" y="16"/>
                    </a:cubicBezTo>
                    <a:cubicBezTo>
                      <a:pt x="15" y="16"/>
                      <a:pt x="16" y="14"/>
                      <a:pt x="16" y="13"/>
                    </a:cubicBezTo>
                    <a:cubicBezTo>
                      <a:pt x="16" y="9"/>
                      <a:pt x="16" y="6"/>
                      <a:pt x="16" y="4"/>
                    </a:cubicBezTo>
                    <a:cubicBezTo>
                      <a:pt x="16" y="2"/>
                      <a:pt x="15" y="0"/>
                      <a:pt x="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9" name="Freeform 16">
                <a:extLst>
                  <a:ext uri="{FF2B5EF4-FFF2-40B4-BE49-F238E27FC236}">
                    <a16:creationId xmlns:a16="http://schemas.microsoft.com/office/drawing/2014/main" id="{23C43B2D-8BF3-3882-463A-6A4F9567F6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8063" y="6289676"/>
                <a:ext cx="269875" cy="269875"/>
              </a:xfrm>
              <a:custGeom>
                <a:avLst/>
                <a:gdLst>
                  <a:gd name="T0" fmla="*/ 68 w 136"/>
                  <a:gd name="T1" fmla="*/ 0 h 136"/>
                  <a:gd name="T2" fmla="*/ 0 w 136"/>
                  <a:gd name="T3" fmla="*/ 68 h 136"/>
                  <a:gd name="T4" fmla="*/ 68 w 136"/>
                  <a:gd name="T5" fmla="*/ 136 h 136"/>
                  <a:gd name="T6" fmla="*/ 136 w 136"/>
                  <a:gd name="T7" fmla="*/ 68 h 136"/>
                  <a:gd name="T8" fmla="*/ 68 w 136"/>
                  <a:gd name="T9" fmla="*/ 0 h 136"/>
                  <a:gd name="T10" fmla="*/ 111 w 136"/>
                  <a:gd name="T11" fmla="*/ 82 h 136"/>
                  <a:gd name="T12" fmla="*/ 111 w 136"/>
                  <a:gd name="T13" fmla="*/ 98 h 136"/>
                  <a:gd name="T14" fmla="*/ 104 w 136"/>
                  <a:gd name="T15" fmla="*/ 107 h 136"/>
                  <a:gd name="T16" fmla="*/ 100 w 136"/>
                  <a:gd name="T17" fmla="*/ 108 h 136"/>
                  <a:gd name="T18" fmla="*/ 68 w 136"/>
                  <a:gd name="T19" fmla="*/ 108 h 136"/>
                  <a:gd name="T20" fmla="*/ 36 w 136"/>
                  <a:gd name="T21" fmla="*/ 108 h 136"/>
                  <a:gd name="T22" fmla="*/ 29 w 136"/>
                  <a:gd name="T23" fmla="*/ 106 h 136"/>
                  <a:gd name="T24" fmla="*/ 25 w 136"/>
                  <a:gd name="T25" fmla="*/ 98 h 136"/>
                  <a:gd name="T26" fmla="*/ 25 w 136"/>
                  <a:gd name="T27" fmla="*/ 40 h 136"/>
                  <a:gd name="T28" fmla="*/ 25 w 136"/>
                  <a:gd name="T29" fmla="*/ 37 h 136"/>
                  <a:gd name="T30" fmla="*/ 34 w 136"/>
                  <a:gd name="T31" fmla="*/ 28 h 136"/>
                  <a:gd name="T32" fmla="*/ 37 w 136"/>
                  <a:gd name="T33" fmla="*/ 28 h 136"/>
                  <a:gd name="T34" fmla="*/ 100 w 136"/>
                  <a:gd name="T35" fmla="*/ 28 h 136"/>
                  <a:gd name="T36" fmla="*/ 106 w 136"/>
                  <a:gd name="T37" fmla="*/ 30 h 136"/>
                  <a:gd name="T38" fmla="*/ 111 w 136"/>
                  <a:gd name="T39" fmla="*/ 38 h 136"/>
                  <a:gd name="T40" fmla="*/ 111 w 136"/>
                  <a:gd name="T41" fmla="*/ 8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6" h="136">
                    <a:moveTo>
                      <a:pt x="68" y="0"/>
                    </a:moveTo>
                    <a:cubicBezTo>
                      <a:pt x="30" y="0"/>
                      <a:pt x="0" y="31"/>
                      <a:pt x="0" y="68"/>
                    </a:cubicBezTo>
                    <a:cubicBezTo>
                      <a:pt x="0" y="105"/>
                      <a:pt x="30" y="136"/>
                      <a:pt x="68" y="136"/>
                    </a:cubicBezTo>
                    <a:cubicBezTo>
                      <a:pt x="105" y="136"/>
                      <a:pt x="136" y="105"/>
                      <a:pt x="136" y="68"/>
                    </a:cubicBezTo>
                    <a:cubicBezTo>
                      <a:pt x="136" y="31"/>
                      <a:pt x="105" y="0"/>
                      <a:pt x="68" y="0"/>
                    </a:cubicBezTo>
                    <a:close/>
                    <a:moveTo>
                      <a:pt x="111" y="82"/>
                    </a:moveTo>
                    <a:cubicBezTo>
                      <a:pt x="111" y="87"/>
                      <a:pt x="111" y="93"/>
                      <a:pt x="111" y="98"/>
                    </a:cubicBezTo>
                    <a:cubicBezTo>
                      <a:pt x="111" y="103"/>
                      <a:pt x="109" y="106"/>
                      <a:pt x="104" y="107"/>
                    </a:cubicBezTo>
                    <a:cubicBezTo>
                      <a:pt x="103" y="108"/>
                      <a:pt x="101" y="108"/>
                      <a:pt x="100" y="108"/>
                    </a:cubicBezTo>
                    <a:cubicBezTo>
                      <a:pt x="89" y="108"/>
                      <a:pt x="78" y="108"/>
                      <a:pt x="68" y="108"/>
                    </a:cubicBezTo>
                    <a:cubicBezTo>
                      <a:pt x="57" y="108"/>
                      <a:pt x="47" y="108"/>
                      <a:pt x="36" y="108"/>
                    </a:cubicBezTo>
                    <a:cubicBezTo>
                      <a:pt x="33" y="108"/>
                      <a:pt x="31" y="108"/>
                      <a:pt x="29" y="106"/>
                    </a:cubicBezTo>
                    <a:cubicBezTo>
                      <a:pt x="26" y="104"/>
                      <a:pt x="25" y="101"/>
                      <a:pt x="25" y="98"/>
                    </a:cubicBezTo>
                    <a:cubicBezTo>
                      <a:pt x="25" y="78"/>
                      <a:pt x="25" y="59"/>
                      <a:pt x="25" y="40"/>
                    </a:cubicBezTo>
                    <a:cubicBezTo>
                      <a:pt x="25" y="39"/>
                      <a:pt x="25" y="37"/>
                      <a:pt x="25" y="37"/>
                    </a:cubicBezTo>
                    <a:cubicBezTo>
                      <a:pt x="26" y="32"/>
                      <a:pt x="29" y="28"/>
                      <a:pt x="34" y="28"/>
                    </a:cubicBezTo>
                    <a:cubicBezTo>
                      <a:pt x="35" y="28"/>
                      <a:pt x="36" y="28"/>
                      <a:pt x="37" y="28"/>
                    </a:cubicBezTo>
                    <a:cubicBezTo>
                      <a:pt x="58" y="28"/>
                      <a:pt x="79" y="28"/>
                      <a:pt x="100" y="28"/>
                    </a:cubicBezTo>
                    <a:cubicBezTo>
                      <a:pt x="102" y="28"/>
                      <a:pt x="104" y="28"/>
                      <a:pt x="106" y="30"/>
                    </a:cubicBezTo>
                    <a:cubicBezTo>
                      <a:pt x="110" y="32"/>
                      <a:pt x="111" y="35"/>
                      <a:pt x="111" y="38"/>
                    </a:cubicBezTo>
                    <a:cubicBezTo>
                      <a:pt x="111" y="53"/>
                      <a:pt x="111" y="67"/>
                      <a:pt x="111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17271FD-B4A6-70FB-FF8A-B13B567773BB}"/>
                </a:ext>
              </a:extLst>
            </p:cNvPr>
            <p:cNvGrpSpPr/>
            <p:nvPr/>
          </p:nvGrpSpPr>
          <p:grpSpPr>
            <a:xfrm>
              <a:off x="1306513" y="6286512"/>
              <a:ext cx="266700" cy="274638"/>
              <a:chOff x="1306513" y="6286512"/>
              <a:chExt cx="266700" cy="274638"/>
            </a:xfrm>
          </p:grpSpPr>
          <p:sp>
            <p:nvSpPr>
              <p:cNvPr id="74" name="Freeform 20">
                <a:extLst>
                  <a:ext uri="{FF2B5EF4-FFF2-40B4-BE49-F238E27FC236}">
                    <a16:creationId xmlns:a16="http://schemas.microsoft.com/office/drawing/2014/main" id="{F602E21D-41AE-475C-3889-CAAF21A7B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9226" y="6400812"/>
                <a:ext cx="44450" cy="47625"/>
              </a:xfrm>
              <a:custGeom>
                <a:avLst/>
                <a:gdLst>
                  <a:gd name="T0" fmla="*/ 0 w 22"/>
                  <a:gd name="T1" fmla="*/ 23 h 23"/>
                  <a:gd name="T2" fmla="*/ 22 w 22"/>
                  <a:gd name="T3" fmla="*/ 12 h 23"/>
                  <a:gd name="T4" fmla="*/ 0 w 22"/>
                  <a:gd name="T5" fmla="*/ 0 h 23"/>
                  <a:gd name="T6" fmla="*/ 0 w 22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3">
                    <a:moveTo>
                      <a:pt x="0" y="23"/>
                    </a:moveTo>
                    <a:cubicBezTo>
                      <a:pt x="7" y="19"/>
                      <a:pt x="15" y="16"/>
                      <a:pt x="22" y="12"/>
                    </a:cubicBezTo>
                    <a:cubicBezTo>
                      <a:pt x="15" y="8"/>
                      <a:pt x="7" y="4"/>
                      <a:pt x="0" y="0"/>
                    </a:cubicBezTo>
                    <a:cubicBezTo>
                      <a:pt x="0" y="8"/>
                      <a:pt x="0" y="15"/>
                      <a:pt x="0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75" name="Freeform 21">
                <a:extLst>
                  <a:ext uri="{FF2B5EF4-FFF2-40B4-BE49-F238E27FC236}">
                    <a16:creationId xmlns:a16="http://schemas.microsoft.com/office/drawing/2014/main" id="{95B5F45B-7A2F-4928-F064-8838DF9AA0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06513" y="6286512"/>
                <a:ext cx="266700" cy="274638"/>
              </a:xfrm>
              <a:custGeom>
                <a:avLst/>
                <a:gdLst>
                  <a:gd name="T0" fmla="*/ 66 w 132"/>
                  <a:gd name="T1" fmla="*/ 0 h 136"/>
                  <a:gd name="T2" fmla="*/ 0 w 132"/>
                  <a:gd name="T3" fmla="*/ 68 h 136"/>
                  <a:gd name="T4" fmla="*/ 66 w 132"/>
                  <a:gd name="T5" fmla="*/ 136 h 136"/>
                  <a:gd name="T6" fmla="*/ 132 w 132"/>
                  <a:gd name="T7" fmla="*/ 68 h 136"/>
                  <a:gd name="T8" fmla="*/ 66 w 132"/>
                  <a:gd name="T9" fmla="*/ 0 h 136"/>
                  <a:gd name="T10" fmla="*/ 107 w 132"/>
                  <a:gd name="T11" fmla="*/ 79 h 136"/>
                  <a:gd name="T12" fmla="*/ 106 w 132"/>
                  <a:gd name="T13" fmla="*/ 89 h 136"/>
                  <a:gd name="T14" fmla="*/ 95 w 132"/>
                  <a:gd name="T15" fmla="*/ 98 h 136"/>
                  <a:gd name="T16" fmla="*/ 78 w 132"/>
                  <a:gd name="T17" fmla="*/ 98 h 136"/>
                  <a:gd name="T18" fmla="*/ 64 w 132"/>
                  <a:gd name="T19" fmla="*/ 98 h 136"/>
                  <a:gd name="T20" fmla="*/ 64 w 132"/>
                  <a:gd name="T21" fmla="*/ 99 h 136"/>
                  <a:gd name="T22" fmla="*/ 40 w 132"/>
                  <a:gd name="T23" fmla="*/ 98 h 136"/>
                  <a:gd name="T24" fmla="*/ 32 w 132"/>
                  <a:gd name="T25" fmla="*/ 98 h 136"/>
                  <a:gd name="T26" fmla="*/ 23 w 132"/>
                  <a:gd name="T27" fmla="*/ 89 h 136"/>
                  <a:gd name="T28" fmla="*/ 21 w 132"/>
                  <a:gd name="T29" fmla="*/ 74 h 136"/>
                  <a:gd name="T30" fmla="*/ 22 w 132"/>
                  <a:gd name="T31" fmla="*/ 55 h 136"/>
                  <a:gd name="T32" fmla="*/ 24 w 132"/>
                  <a:gd name="T33" fmla="*/ 47 h 136"/>
                  <a:gd name="T34" fmla="*/ 34 w 132"/>
                  <a:gd name="T35" fmla="*/ 41 h 136"/>
                  <a:gd name="T36" fmla="*/ 52 w 132"/>
                  <a:gd name="T37" fmla="*/ 41 h 136"/>
                  <a:gd name="T38" fmla="*/ 75 w 132"/>
                  <a:gd name="T39" fmla="*/ 40 h 136"/>
                  <a:gd name="T40" fmla="*/ 94 w 132"/>
                  <a:gd name="T41" fmla="*/ 41 h 136"/>
                  <a:gd name="T42" fmla="*/ 107 w 132"/>
                  <a:gd name="T43" fmla="*/ 53 h 136"/>
                  <a:gd name="T44" fmla="*/ 107 w 132"/>
                  <a:gd name="T45" fmla="*/ 7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136">
                    <a:moveTo>
                      <a:pt x="66" y="0"/>
                    </a:moveTo>
                    <a:cubicBezTo>
                      <a:pt x="29" y="0"/>
                      <a:pt x="0" y="31"/>
                      <a:pt x="0" y="68"/>
                    </a:cubicBezTo>
                    <a:cubicBezTo>
                      <a:pt x="0" y="105"/>
                      <a:pt x="29" y="136"/>
                      <a:pt x="66" y="136"/>
                    </a:cubicBezTo>
                    <a:cubicBezTo>
                      <a:pt x="102" y="136"/>
                      <a:pt x="132" y="105"/>
                      <a:pt x="132" y="68"/>
                    </a:cubicBezTo>
                    <a:cubicBezTo>
                      <a:pt x="132" y="31"/>
                      <a:pt x="102" y="0"/>
                      <a:pt x="66" y="0"/>
                    </a:cubicBezTo>
                    <a:close/>
                    <a:moveTo>
                      <a:pt x="107" y="79"/>
                    </a:moveTo>
                    <a:cubicBezTo>
                      <a:pt x="107" y="82"/>
                      <a:pt x="107" y="85"/>
                      <a:pt x="106" y="89"/>
                    </a:cubicBezTo>
                    <a:cubicBezTo>
                      <a:pt x="105" y="94"/>
                      <a:pt x="101" y="97"/>
                      <a:pt x="95" y="98"/>
                    </a:cubicBezTo>
                    <a:cubicBezTo>
                      <a:pt x="90" y="98"/>
                      <a:pt x="84" y="98"/>
                      <a:pt x="78" y="98"/>
                    </a:cubicBezTo>
                    <a:cubicBezTo>
                      <a:pt x="74" y="99"/>
                      <a:pt x="69" y="98"/>
                      <a:pt x="64" y="98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56" y="98"/>
                      <a:pt x="48" y="98"/>
                      <a:pt x="40" y="98"/>
                    </a:cubicBezTo>
                    <a:cubicBezTo>
                      <a:pt x="37" y="98"/>
                      <a:pt x="34" y="98"/>
                      <a:pt x="32" y="98"/>
                    </a:cubicBezTo>
                    <a:cubicBezTo>
                      <a:pt x="27" y="96"/>
                      <a:pt x="24" y="93"/>
                      <a:pt x="23" y="89"/>
                    </a:cubicBezTo>
                    <a:cubicBezTo>
                      <a:pt x="22" y="84"/>
                      <a:pt x="21" y="79"/>
                      <a:pt x="21" y="74"/>
                    </a:cubicBezTo>
                    <a:cubicBezTo>
                      <a:pt x="21" y="68"/>
                      <a:pt x="22" y="62"/>
                      <a:pt x="22" y="55"/>
                    </a:cubicBezTo>
                    <a:cubicBezTo>
                      <a:pt x="22" y="53"/>
                      <a:pt x="22" y="50"/>
                      <a:pt x="24" y="47"/>
                    </a:cubicBezTo>
                    <a:cubicBezTo>
                      <a:pt x="26" y="43"/>
                      <a:pt x="30" y="42"/>
                      <a:pt x="34" y="41"/>
                    </a:cubicBezTo>
                    <a:cubicBezTo>
                      <a:pt x="40" y="41"/>
                      <a:pt x="46" y="41"/>
                      <a:pt x="52" y="41"/>
                    </a:cubicBezTo>
                    <a:cubicBezTo>
                      <a:pt x="59" y="40"/>
                      <a:pt x="67" y="40"/>
                      <a:pt x="75" y="40"/>
                    </a:cubicBezTo>
                    <a:cubicBezTo>
                      <a:pt x="81" y="41"/>
                      <a:pt x="88" y="41"/>
                      <a:pt x="94" y="41"/>
                    </a:cubicBezTo>
                    <a:cubicBezTo>
                      <a:pt x="101" y="42"/>
                      <a:pt x="106" y="46"/>
                      <a:pt x="107" y="53"/>
                    </a:cubicBezTo>
                    <a:cubicBezTo>
                      <a:pt x="107" y="62"/>
                      <a:pt x="107" y="70"/>
                      <a:pt x="107" y="7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12046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4B3D346-987A-BE5D-68D5-B15D6E4593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73557959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06" imgH="306" progId="TCLayout.ActiveDocument.1">
                  <p:embed/>
                </p:oleObj>
              </mc:Choice>
              <mc:Fallback>
                <p:oleObj name="thinkcell Slide" r:id="rId4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4B3D346-987A-BE5D-68D5-B15D6E4593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60604" y="164591"/>
            <a:ext cx="8641080" cy="1097280"/>
          </a:xfrm>
        </p:spPr>
        <p:txBody>
          <a:bodyPr vert="horz" anchor="ctr" anchorCtr="0"/>
          <a:lstStyle>
            <a:lvl1pPr>
              <a:defRPr sz="2800" b="1"/>
            </a:lvl1pPr>
          </a:lstStyle>
          <a:p>
            <a:r>
              <a:rPr lang="en-US" altLang="ko-KR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75983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9CEE84-AA8E-0F91-5686-E51434B87E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9" r="7995" b="7315"/>
          <a:stretch/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D9906FB-ADF5-40AB-AD8A-C77FBDF204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7" t="15079" r="76481" b="7315"/>
          <a:stretch/>
        </p:blipFill>
        <p:spPr>
          <a:xfrm flipH="1">
            <a:off x="7170445" y="0"/>
            <a:ext cx="1226302" cy="6858000"/>
          </a:xfrm>
          <a:prstGeom prst="rect">
            <a:avLst/>
          </a:prstGeom>
        </p:spPr>
      </p:pic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F2D6732D-AA5C-4A74-BA14-BDEC9CCA08F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8359136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06" imgH="306" progId="TCLayout.ActiveDocument.1">
                  <p:embed/>
                </p:oleObj>
              </mc:Choice>
              <mc:Fallback>
                <p:oleObj name="thinkcell Slide" r:id="rId4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2D6732D-AA5C-4A74-BA14-BDEC9CCA08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02BC351-059D-0552-A4B4-4EEAEF80A8D4}"/>
              </a:ext>
            </a:extLst>
          </p:cNvPr>
          <p:cNvGrpSpPr/>
          <p:nvPr userDrawn="1"/>
        </p:nvGrpSpPr>
        <p:grpSpPr>
          <a:xfrm>
            <a:off x="5108074" y="0"/>
            <a:ext cx="4036505" cy="6892290"/>
            <a:chOff x="7620000" y="-5675313"/>
            <a:chExt cx="4572000" cy="596900"/>
          </a:xfrm>
          <a:solidFill>
            <a:srgbClr val="FF0024"/>
          </a:solidFill>
        </p:grpSpPr>
        <p:sp>
          <p:nvSpPr>
            <p:cNvPr id="6" name="Rectangle 210">
              <a:extLst>
                <a:ext uri="{FF2B5EF4-FFF2-40B4-BE49-F238E27FC236}">
                  <a16:creationId xmlns:a16="http://schemas.microsoft.com/office/drawing/2014/main" id="{1A8E8433-4B3B-8D18-D28A-5E7208400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0" y="-5675313"/>
              <a:ext cx="635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8" name="Rectangle 211">
              <a:extLst>
                <a:ext uri="{FF2B5EF4-FFF2-40B4-BE49-F238E27FC236}">
                  <a16:creationId xmlns:a16="http://schemas.microsoft.com/office/drawing/2014/main" id="{594278AE-5579-DF09-44F0-EF54FA6D7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6213" y="-5675313"/>
              <a:ext cx="1270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9" name="Rectangle 212">
              <a:extLst>
                <a:ext uri="{FF2B5EF4-FFF2-40B4-BE49-F238E27FC236}">
                  <a16:creationId xmlns:a16="http://schemas.microsoft.com/office/drawing/2014/main" id="{07054C37-0351-D73F-2214-BA346A588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425" y="-5675313"/>
              <a:ext cx="1905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0" name="Rectangle 213">
              <a:extLst>
                <a:ext uri="{FF2B5EF4-FFF2-40B4-BE49-F238E27FC236}">
                  <a16:creationId xmlns:a16="http://schemas.microsoft.com/office/drawing/2014/main" id="{E7D98DE1-0559-E17D-A49B-8AADFADBE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-5675313"/>
              <a:ext cx="2540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1" name="Rectangle 214">
              <a:extLst>
                <a:ext uri="{FF2B5EF4-FFF2-40B4-BE49-F238E27FC236}">
                  <a16:creationId xmlns:a16="http://schemas.microsoft.com/office/drawing/2014/main" id="{151CA613-2A95-6CBF-959A-7F0280677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3263" y="-5675313"/>
              <a:ext cx="3333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2" name="Rectangle 215">
              <a:extLst>
                <a:ext uri="{FF2B5EF4-FFF2-40B4-BE49-F238E27FC236}">
                  <a16:creationId xmlns:a16="http://schemas.microsoft.com/office/drawing/2014/main" id="{C90E36B8-37CF-4E1A-9585-497528E97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9475" y="-5675313"/>
              <a:ext cx="3968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3" name="Rectangle 216">
              <a:extLst>
                <a:ext uri="{FF2B5EF4-FFF2-40B4-BE49-F238E27FC236}">
                  <a16:creationId xmlns:a16="http://schemas.microsoft.com/office/drawing/2014/main" id="{28D9F95F-DA91-B04C-DA57-D44788D74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5688" y="-5675313"/>
              <a:ext cx="4603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4" name="Rectangle 217">
              <a:extLst>
                <a:ext uri="{FF2B5EF4-FFF2-40B4-BE49-F238E27FC236}">
                  <a16:creationId xmlns:a16="http://schemas.microsoft.com/office/drawing/2014/main" id="{4CB9CAF5-4276-46DB-9D3E-64B010708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1900" y="-5675313"/>
              <a:ext cx="5238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5" name="Rectangle 218">
              <a:extLst>
                <a:ext uri="{FF2B5EF4-FFF2-40B4-BE49-F238E27FC236}">
                  <a16:creationId xmlns:a16="http://schemas.microsoft.com/office/drawing/2014/main" id="{8B5EDD8B-DD96-7AEE-400C-B5D6750CA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8113" y="-5675313"/>
              <a:ext cx="5873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6" name="Rectangle 219">
              <a:extLst>
                <a:ext uri="{FF2B5EF4-FFF2-40B4-BE49-F238E27FC236}">
                  <a16:creationId xmlns:a16="http://schemas.microsoft.com/office/drawing/2014/main" id="{954E4CA4-980F-B2BB-2EAF-AC37BD340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4325" y="-5675313"/>
              <a:ext cx="6508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7" name="Rectangle 220">
              <a:extLst>
                <a:ext uri="{FF2B5EF4-FFF2-40B4-BE49-F238E27FC236}">
                  <a16:creationId xmlns:a16="http://schemas.microsoft.com/office/drawing/2014/main" id="{034ABECA-FEB6-1CFE-0207-C04BFF85F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0538" y="-5675313"/>
              <a:ext cx="7143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8" name="Rectangle 221">
              <a:extLst>
                <a:ext uri="{FF2B5EF4-FFF2-40B4-BE49-F238E27FC236}">
                  <a16:creationId xmlns:a16="http://schemas.microsoft.com/office/drawing/2014/main" id="{2B62C436-9263-D11C-AC38-A8F945487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6750" y="-5675313"/>
              <a:ext cx="7778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19" name="Rectangle 222">
              <a:extLst>
                <a:ext uri="{FF2B5EF4-FFF2-40B4-BE49-F238E27FC236}">
                  <a16:creationId xmlns:a16="http://schemas.microsoft.com/office/drawing/2014/main" id="{F4666469-8928-5E14-BCF9-0F7FE85A4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2963" y="-5675313"/>
              <a:ext cx="84138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0" name="Rectangle 223">
              <a:extLst>
                <a:ext uri="{FF2B5EF4-FFF2-40B4-BE49-F238E27FC236}">
                  <a16:creationId xmlns:a16="http://schemas.microsoft.com/office/drawing/2014/main" id="{1D2D1BA9-1C72-5429-CFFE-F9A6203DE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588" y="-5675313"/>
              <a:ext cx="92075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1" name="Rectangle 224">
              <a:extLst>
                <a:ext uri="{FF2B5EF4-FFF2-40B4-BE49-F238E27FC236}">
                  <a16:creationId xmlns:a16="http://schemas.microsoft.com/office/drawing/2014/main" id="{DF9EB83D-1A2A-A32F-2C83-C1B18742E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3800" y="-5675313"/>
              <a:ext cx="100013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2" name="Rectangle 225">
              <a:extLst>
                <a:ext uri="{FF2B5EF4-FFF2-40B4-BE49-F238E27FC236}">
                  <a16:creationId xmlns:a16="http://schemas.microsoft.com/office/drawing/2014/main" id="{53A9DB42-7CAB-87D3-C0B6-F23017BAB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0013" y="-5675313"/>
              <a:ext cx="106363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3" name="Rectangle 226">
              <a:extLst>
                <a:ext uri="{FF2B5EF4-FFF2-40B4-BE49-F238E27FC236}">
                  <a16:creationId xmlns:a16="http://schemas.microsoft.com/office/drawing/2014/main" id="{07CB6E7A-B202-C161-1AE3-D46F2EEF2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225" y="-5675313"/>
              <a:ext cx="112713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4" name="Rectangle 227">
              <a:extLst>
                <a:ext uri="{FF2B5EF4-FFF2-40B4-BE49-F238E27FC236}">
                  <a16:creationId xmlns:a16="http://schemas.microsoft.com/office/drawing/2014/main" id="{4E54D756-390F-0F67-5A52-30665AC6F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2438" y="-5675313"/>
              <a:ext cx="119063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5" name="Rectangle 228">
              <a:extLst>
                <a:ext uri="{FF2B5EF4-FFF2-40B4-BE49-F238E27FC236}">
                  <a16:creationId xmlns:a16="http://schemas.microsoft.com/office/drawing/2014/main" id="{6C48E502-AD30-71A7-5AE8-FBBB783BB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88650" y="-5675313"/>
              <a:ext cx="125413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6" name="Rectangle 229">
              <a:extLst>
                <a:ext uri="{FF2B5EF4-FFF2-40B4-BE49-F238E27FC236}">
                  <a16:creationId xmlns:a16="http://schemas.microsoft.com/office/drawing/2014/main" id="{6AD34CAB-1A1B-7210-D055-8BED953CB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863" y="-5675313"/>
              <a:ext cx="131763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7" name="Rectangle 230">
              <a:extLst>
                <a:ext uri="{FF2B5EF4-FFF2-40B4-BE49-F238E27FC236}">
                  <a16:creationId xmlns:a16="http://schemas.microsoft.com/office/drawing/2014/main" id="{C7F58DA4-BB35-2AF9-96B0-5949E95E9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1075" y="-5675313"/>
              <a:ext cx="138113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8" name="Rectangle 231">
              <a:extLst>
                <a:ext uri="{FF2B5EF4-FFF2-40B4-BE49-F238E27FC236}">
                  <a16:creationId xmlns:a16="http://schemas.microsoft.com/office/drawing/2014/main" id="{BA3526EA-F74C-4537-A72A-C14FDE99E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5700" y="-5675313"/>
              <a:ext cx="14605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29" name="Rectangle 232">
              <a:extLst>
                <a:ext uri="{FF2B5EF4-FFF2-40B4-BE49-F238E27FC236}">
                  <a16:creationId xmlns:a16="http://schemas.microsoft.com/office/drawing/2014/main" id="{DE8800E3-51FE-A902-46C0-6D0B8C349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91913" y="-5675313"/>
              <a:ext cx="15240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30" name="Rectangle 233">
              <a:extLst>
                <a:ext uri="{FF2B5EF4-FFF2-40B4-BE49-F238E27FC236}">
                  <a16:creationId xmlns:a16="http://schemas.microsoft.com/office/drawing/2014/main" id="{C0812E35-1541-88AB-E0B6-462C41160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8125" y="-5675313"/>
              <a:ext cx="15875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31" name="Rectangle 234">
              <a:extLst>
                <a:ext uri="{FF2B5EF4-FFF2-40B4-BE49-F238E27FC236}">
                  <a16:creationId xmlns:a16="http://schemas.microsoft.com/office/drawing/2014/main" id="{68DD6EEF-A0C7-DD23-3DDD-DE31B9A46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338" y="-5675313"/>
              <a:ext cx="16510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  <p:sp>
          <p:nvSpPr>
            <p:cNvPr id="32" name="Rectangle 235">
              <a:extLst>
                <a:ext uri="{FF2B5EF4-FFF2-40B4-BE49-F238E27FC236}">
                  <a16:creationId xmlns:a16="http://schemas.microsoft.com/office/drawing/2014/main" id="{47435FAA-0E61-550F-5095-F4C7E8A95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20550" y="-5675313"/>
              <a:ext cx="171450" cy="596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600">
                <a:solidFill>
                  <a:srgbClr val="000000"/>
                </a:solidFill>
              </a:endParaRP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9F90BDFD-912D-E351-5016-4ABC36AA43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0754" y="4736591"/>
            <a:ext cx="6631686" cy="987552"/>
          </a:xfrm>
        </p:spPr>
        <p:txBody>
          <a:bodyPr vert="horz" anchor="t" anchorCtr="0"/>
          <a:lstStyle>
            <a:lvl1pPr>
              <a:lnSpc>
                <a:spcPct val="70000"/>
              </a:lnSpc>
              <a:defRPr sz="8000" cap="all" spc="-400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18003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44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BE41CE3-C92C-811C-CB2F-F16F0EA0A8CC}"/>
              </a:ext>
            </a:extLst>
          </p:cNvPr>
          <p:cNvGraphicFramePr>
            <a:graphicFrameLocks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768913354"/>
              </p:ext>
            </p:extLst>
          </p:nvPr>
        </p:nvGraphicFramePr>
        <p:xfrm>
          <a:off x="1191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8" imgW="306" imgH="306" progId="TCLayout.ActiveDocument.1">
                  <p:embed/>
                </p:oleObj>
              </mc:Choice>
              <mc:Fallback>
                <p:oleObj name="thinkcell Slide" r:id="rId8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BE41CE3-C92C-811C-CB2F-F16F0EA0A8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91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tfpConfiguration" hidden="1"/>
          <p:cNvSpPr txBox="1"/>
          <p:nvPr userDrawn="1"/>
        </p:nvSpPr>
        <p:spPr bwMode="hidden">
          <a:xfrm>
            <a:off x="0" y="0"/>
            <a:ext cx="27000" cy="36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indent="0">
              <a:buNone/>
            </a:pPr>
            <a:r>
              <a:rPr lang="en-US" sz="100">
                <a:solidFill>
                  <a:schemeClr val="bg1">
                    <a:alpha val="0"/>
                  </a:schemeClr>
                </a:solidFill>
              </a:rPr>
              <a:t>&lt;BTFP&gt;&lt;!-- BTFPCONFIGURATION:3C627466703E0D0A20203C212D2D204372656174656420627920414D45522043726561746976652053657276696365732E204C617374207570646174656420627920434849206F6E20303853657032332E204D61746368696E672074656D706C6174652076312E20204E6F7465733A20466F7220757365206279204261696E2052656372756974696E67205465616D2E207468696E6B2D63656C6C20656E61626C65642E205469746C6520536C69646520616E64204C6173742050616765204C6F676F207469746C6520706C616365686F6C646572732068617264636F64656420746F20417269616C20426C61636B2E2047656F72676961206D6179206265207573656420617320616363656E7420666F6E742E20202020202020202020202020202020202020202020202020202020202020202020496E737472756374696F6E7320666F7220746865203C74656D706C6174653E207461673A4B656570202276657273696F6E2220616E6420227479706522206F7074696F6E7320756E6368616E6765642E53657420226E616D6522206F7074696F6E20746F2074686520636C69656E74206E616D6520746861742073686F756C6420617070656172206F6E2074686520636C69656E7420636F6C6F722073656374696F6E2E2053657420227061676553697A652220746F207468652070617065722073697A6520796F75206172652073657474696E67207468697320736C696465206D6173746572207570206F6E2E2056616C69642076616C756573206172653A20227769646573637265656E222028776869636820657175616C732031363A39292C2022345F33222C202261342220616E6420226C6574746572222E204F627365727665206361706974616C697A6174696F6E21202D2D3E0D0A20203C74656D706C6174652076657273696F6E3D22322E342220747970653D22756E6272616E64656422206E616D653D224261696E2052656372756974696E6722207061676553697A653D227769646573637265656E223E0D0A202020203C212D2D20496E737472756374696F6E7320666F72203C73657474696E67733E207461673A202020202020202020496E2065616368207375622D74616720736574207468652068657820636F6465206F66207468652052474220636F6C6F7220796F75207769736820746F2075736520666F7220746865207374616E6461726420656C656D656E7473207768656E2074686579206172652063726561746564206F6E207468697320736C696465206D61737465722E2020202020202020204966207468652076616C7565206973206D697373696E67206F7220696E76616C69642C2064656661756C7420636F6C6F72732077696C6C20626520757365642E202D2D3E0D0A202020203C73657474696E67733E0D0A2020202020203C72756E6E696E674167656E64614261636B436F6C6F724C6566743E3543354335433C2F72756E6E696E674167656E64614261636B436F6C6F724C6566743E0D0A2020202020203C72756E6E696E674167656E64614261636B436F6C6F7252696768743E4234423442343C2F72756E6E696E674167656E64614261636B436F6C6F7252696768743E0D0A2020202020203C72756E6E696E674167656E646154657874436F6C6F724C6566743E4646464646463C2F72756E6E696E674167656E646154657874436F6C6F724C6566743E0D0A2020202020203C72756E6E696E674167656E646154657874436F6C6F7252696768743E4646464646463C2F72756E6E696E674167656E646154657874436F6C6F7252696768743E0D0A2020202020203C636F6C756D6E4865616465724C696E65436F6C6F723E3030303030303C2F636F6C756D6E4865616465724C696E65436F6C6F723E0D0A2020202020203C636F6C756D6E48656164657254657874436F6C6F723E3030303030303C2F636F6C756D6E48656164657254657874436F6C6F723E0D0A2020202020203C726F774865616465724C696E65436F6C6F723E3030303030303C2F726F774865616465724C696E65436F6C6F723E0D0A2020202020203C726F7748656164657254657874436F6C6F723E3030303030303C2F726F7748656164657254657874436F6C6F723E0D0A2020202020203C636F6E636C7573696F6E4172726F774C696E65436F6C6F723E4646303032343C2F636F6E636C7573696F6E4172726F774C696E65436F6C6F723E0D0A2020202020203C636F6E636C7573696F6E4172726F7754657874436F6C6F723E4646303032343C2F636F6E636C7573696F6E4172726F7754657874436F6C6F723E0D0A2020202020203C70657263656E74616765436972636C6546756C6C436972636C65436F6C6F723E4234423442343C2F70657263656E74616765436972636C6546756C6C436972636C65436F6C6F723E0D0A2020202020203C70657263656E74616765436972636C6554657874486967686C69676874436F6C6F723E4646303032343C2F70657263656E74616765436972636C6554657874486967686C69676874436F6C6F723E0D0A2020202020203C737461747573537469636B6572436F6C6F723E3030303030303C2F737461747573537469636B6572436F6C6F723E0D0A2020202020203C63616C6C6F75744261636B436F6C6F723E4646464646463C2F63616C6C6F75744261636B436F6C6F723E0D0A2020202020203C63616C6C6F7574546578744C696E65436F6C6F723E3144314431423C2F63616C6C6F7574546578744C696E65436F6C6F723E0D0A2020202020203C6E756D626572427562626C654261636B436F6C6F723E4646464646463C2F6E756D626572427562626C654261636B436F6C6F723E0D0A2020202020203C6E756D626572427562626C65546578744C696E65436F6C6F723E4646303032343C2F6E756D626572427562626C65546578744C696E65436F6C6F723E0D0A2020202020203C76616C7565436861696E546578744C696E65436F6C6F723E3144314431423C2F76616C7565436861696E546578744C696E65436F6C6F723E0D0A2020202020203C73657175656E63654172726F7746696C6C436F6C6F723E4646303032343C2F73657175656E63654172726F7746696C6C436F6C6F723E0D0A2020202020203C6167656E6461486967686C69676874436F6C6F723E4646303032343C2F6167656E6461486967686C69676874436F6C6F723E0D0A2020202020203C6167656E646154657874436F6C6F723E3030303030303C2F6167656E646154657874436F6C6F723E0D0A2020202020203C212D2D20546865203C6167656E64615465787453697A653E20616E64203C6167656E64615469746C6553697A653E20746167732064657465726D696E65207768617420666F6E742073697A65732073686F756C64206265206170706C69656420746F206E65776C792063726561746564206167656E64612F666C6F7720736C696465732E20202020202020202020202056616C69642076616C7565732061726520696E7465676572206E756D626572732C206D696E2E20313270742E20496620746865206F7074696F6E206973206E6F742070726573656E74206F72206E6F742076616C69642C207468652064656661756C7420697320757365642E202D2D3E0D0A2020202020203C6167656E64614974656D466F6E7453697A653E32303C2F6167656E64614974656D466F6E7453697A653E0D0A2020202020203C6167656E64615469746C65466F6E7453697A653E31323C2F6167656E64615469746C65466F6E7453697A653E0D0A2020202020203C212D2D20546865203C7461626C65416363656E744E756D6265723E20646566696E6573207768696368207461626C65206C61796F75742066726F6D2074686520224C69676874205374796C6520312220726F772073686F756C64206265206170706C69656420666F72206E65776C792063726561746564207461626C65732E20202020202020202020202056616C69642076616C7565732061726520302C20312C20322C20332C20342C20352C20616E642036202D20726570726573656E74696E6720746865206C61796F757473206F6E20746865205461626C65204C61796F7574732064726F702D646F776E2066726F6D206C65667420746F2072696768742E20202020202020202020202054686520686967686C6967687420636F6C6F7273207573656420696E2074686F7365207461626C65206C61796F757473206C696E6B20746F20746865205468656D6520636F6C6F722070616C657474652C20746865792063616E6E6F742062652073706563696669656420686572652E202D2D3E0D0A2020202020203C7461626C65416363656E744E756D6265723E303C2F7461626C65416363656E744E756D6265723E0D0A2020202020203C212D2D20546865203C6E6F746573466F6E7453697A653E207461672064657465726D696E6573207768617420666F6E742073697A652073686F756C64206265206170706C69656420746F206E65776C792063726561746564206E6F7465732F736F7572636520626F7865732E20202020202020202020202056616C69642076616C7565732061726520696E7465676572206E756D626572732E20496620746865206F7074696F6E206973206E6F742070726573656E74206F72206E6F742076616C69642C207468652064656661756C7420697320757365642E202D2D3E0D0A2020202020203C6E6F746573466F6E7453697A653E383C2F6E6F746573466F6E7453697A653E0D0A2020202020203C6E6F74657354657874436F6C6F723E3030303030303C2F6E6F74657354657874436F6C6F723E0D0A2020202020203C212D2D20546865203C737461747573537469636B657252756E6E696E674167656E6461466F6E7453697A653E207461672064657465726D696E6573207768617420666F6E742073697A652073686F756C64206265206170706C69656420746F206E65776C7920637265617465642073746174757320737469636B65727320616E642072756E6E696E67206167656E6461732E20202020202020202020202056616C69642076616C7565732061726520696E7465676572206E756D626572732E20496620746865206F7074696F6E206973206E6F742070726573656E74206F72206E6F742076616C69642C207468652064656661756C7420697320757365642E202D2D3E0D0A2020202020203C737461747573537469636B657252756E6E696E674167656E6461466F6E7453697A653E31323C2F737461747573537469636B657252756E6E696E674167656E6461466F6E7453697A653E0D0A2020202020203C212D2D20546865203C636F6C756D6E53706163696E673E207461672064657465726D696E657320746865207769647468206F66207468652073706163696E67206265747765656E20636F6C756D6E7320696E2070742E202020202020202020202056616C69642076616C7565732061726520696E7465676572206E756D626572732C206D696E2E2032382C206D61782E20383520287E312D33636D292E20496620746865206F7074696F6E206973206E6F742070726573656E74206F72206E6F742076616C69642C207468652064656661756C7420697320757365642E202D2D3E0D0A2020202020203C636F6C756D6E53706163696E673E34323C2F636F6C756D6E53706163696E673E0D0A202020203C2F73657474696E67733E0D0A202020203C212D2D20496E737472756374696F6E7320666F72203C636F6C6F72733E207461673A20202020202020202055736520616E79206E756D626572206F66203C636F6C6F723E2E2E2E3C2F636F6C6F723E206C696E65732E2045616368206C696E652063726561746573206120636C69656E7420636F6C6F72206F6E2074686520636C69656E7420636F6C6F722070616C6574746520696E20746865206F7264657220746865792061707065617220686572652E20202020202020202054686520636C69656E7420636F6C6F722068657820636F646520676F6573206265747765656E20746865203C636F6C6F723E20616E64203C2F636F6C6F723E20746167732E202020202020202020546865203C636F6C6F723E20746167206D6179206861766520746865206F7074696F6E2022636F6E7472617374696E6754657874436F6C6F72222E2049662069742069732073657420746F20612076616C6964205247422068657820636F6465207468656E207468617420636F6C6F722077696C6C206265207573656420666F722074657874206966207468652075736572206170706C6965732074686520636C69656E7420636F6C6F7220746F2066696C6C20612073686170652E2048656E63652C20636F6E7472617374696E6754657874436F6C6F7220757375616C6C79206973207768697465202823464646464646292C20626C61636B20282330303030303029206F7220616E6F74686572206461726B20636F6C6F722E202D2D3E0D0A202020203C636F6C6F72733E0D0A2020202020203C636F6C6F7220636F6E7472617374696E6754657874436F6C6F723D2223464646464646223E234646303032343C2F636F6C6F723E0D0A2020202020203C636F6C6F7220636F6E7472617374696E6754657874436F6C6F723D2223464646464646223E234343303030303C2F636F6C6F723E0D0A2020202020203C636F6C6F7220636F6E7472617374696E6754657874436F6C6F723D2223464646464646223E233446303733313C2F636F6C6F723E0D0A2020202020203C636F6C6F7220636F6E7472617374696E6754657874436F6C6F723D2223464646464646223E233144314431423C2F636F6C6F723E0D0A2020202020203C636F6C6F7220636F6E7472617374696E6754657874436F6C6F723D2223303030303030223E234632454545393C2F636F6C6F723E0D0A2020202020203C636F6C6F7220636F6E7472617374696E6754657874436F6C6F723D2223303030303030223E234435443646463C2F636F6C6F723E0D0A2020202020203C636F6C6F7220636F6E7472617374696E6754657874436F6C6F723D2223303030303030223E234336464645463C2F636F6C6F723E0D0A2020202020203C636F6C6F7220636F6E7472617374696E6754657874436F6C6F723D2223303030303030223E233030434441463C2F636F6C6F723E0D0A202020203C2F636F6C6F72733E0D0A20203C2F74656D706C6174653E0D0A20203C4775696465733E0D0A202020203C4C656674477569646520786D6C6E733D22323622202F3E0D0A202020203C5269676874477569646520786D6C6E733D2239333422202F3E0D0A202020203C5570706572537469636B6572477569646520786D6C6E733D22363922202F3E0D0A202020203C4C6F776572537469636B6572477569646520786D6C6E733D2231303022202F3E0D0A202020203C426F74746F6D477569646520786D6C6E733D2235313722202F3E0D0A20203C2F4775696465733E0D0A3C2F627466703E --&gt;&lt;/BTFP&gt;</a:t>
            </a:r>
            <a:endParaRPr lang="en-US" sz="100" dirty="0">
              <a:solidFill>
                <a:schemeClr val="bg1">
                  <a:alpha val="0"/>
                </a:schemeClr>
              </a:solidFill>
            </a:endParaRP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250827" y="1268413"/>
            <a:ext cx="8641952" cy="5292725"/>
          </a:xfrm>
          <a:prstGeom prst="rect">
            <a:avLst/>
          </a:prstGeom>
        </p:spPr>
        <p:txBody>
          <a:bodyPr vert="horz" lIns="36000" tIns="36000" rIns="36000" bIns="36000" rtlCol="0">
            <a:no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 dirty="0"/>
          </a:p>
        </p:txBody>
      </p:sp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251223" y="2"/>
            <a:ext cx="8641556" cy="876687"/>
          </a:xfrm>
          <a:prstGeom prst="rect">
            <a:avLst/>
          </a:prstGeom>
        </p:spPr>
        <p:txBody>
          <a:bodyPr vert="horz" lIns="36000" tIns="36000" rIns="36000" bIns="72000" rtlCol="0" anchor="b">
            <a:noAutofit/>
          </a:bodyPr>
          <a:lstStyle/>
          <a:p>
            <a:r>
              <a:rPr lang="en-US" altLang="ko-KR"/>
              <a:t>Click to edit Master title style</a:t>
            </a:r>
            <a:endParaRPr lang="en-US" dirty="0"/>
          </a:p>
        </p:txBody>
      </p:sp>
      <p:sp>
        <p:nvSpPr>
          <p:cNvPr id="4" name="OfficeCode">
            <a:extLst>
              <a:ext uri="{FF2B5EF4-FFF2-40B4-BE49-F238E27FC236}">
                <a16:creationId xmlns:a16="http://schemas.microsoft.com/office/drawing/2014/main" id="{62F3FEAC-11AA-510C-BBA4-F6BFD31BB724}"/>
              </a:ext>
            </a:extLst>
          </p:cNvPr>
          <p:cNvSpPr txBox="1"/>
          <p:nvPr userDrawn="1"/>
        </p:nvSpPr>
        <p:spPr bwMode="gray">
          <a:xfrm>
            <a:off x="95250" y="127001"/>
            <a:ext cx="161904" cy="9233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 defTabSz="711200" rtl="0" eaLnBrk="1" latinLnBrk="0" hangingPunct="1">
              <a:spcBef>
                <a:spcPts val="1200"/>
              </a:spcBef>
              <a:buNone/>
            </a:pPr>
            <a:r>
              <a:rPr lang="en-US" altLang="ko-KR" sz="600">
                <a:latin typeface="+mn-lt"/>
              </a:rPr>
              <a:t>SEO</a:t>
            </a:r>
            <a:endParaRPr lang="ko-KR" altLang="en-US" sz="600" dirty="0" err="1">
              <a:latin typeface="+mn-lt"/>
            </a:endParaRPr>
          </a:p>
        </p:txBody>
      </p:sp>
      <p:sp>
        <p:nvSpPr>
          <p:cNvPr id="6" name="CreatedFooter">
            <a:extLst>
              <a:ext uri="{FF2B5EF4-FFF2-40B4-BE49-F238E27FC236}">
                <a16:creationId xmlns:a16="http://schemas.microsoft.com/office/drawing/2014/main" id="{5338FA1E-896E-5983-E246-021907863E7C}"/>
              </a:ext>
            </a:extLst>
          </p:cNvPr>
          <p:cNvSpPr txBox="1"/>
          <p:nvPr userDrawn="1"/>
        </p:nvSpPr>
        <p:spPr bwMode="gray">
          <a:xfrm>
            <a:off x="95250" y="127001"/>
            <a:ext cx="1221488" cy="9233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 defTabSz="711200" rtl="0" eaLnBrk="1" latinLnBrk="0" hangingPunct="1">
              <a:spcBef>
                <a:spcPts val="1200"/>
              </a:spcBef>
              <a:buNone/>
            </a:pPr>
            <a:r>
              <a:rPr lang="en-US" altLang="ko-KR" sz="600">
                <a:latin typeface="+mn-lt"/>
              </a:rPr>
              <a:t>Seoul 2026 2H AC recruiting_po ...</a:t>
            </a:r>
            <a:endParaRPr lang="ko-KR" altLang="en-US" sz="600" dirty="0" err="1">
              <a:latin typeface="+mn-lt"/>
            </a:endParaRPr>
          </a:p>
        </p:txBody>
      </p:sp>
    </p:spTree>
    <p:custDataLst>
      <p:tags r:id="rId6"/>
    </p:custDataLst>
    <p:extLst>
      <p:ext uri="{BB962C8B-B14F-4D97-AF65-F5344CB8AC3E}">
        <p14:creationId xmlns:p14="http://schemas.microsoft.com/office/powerpoint/2010/main" val="372979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7" r:id="rId3"/>
    <p:sldLayoutId id="2147483655" r:id="rId4"/>
  </p:sldLayoutIdLst>
  <p:txStyles>
    <p:titleStyle>
      <a:lvl1pPr algn="l" defTabSz="711200" rtl="0" eaLnBrk="1" latinLnBrk="1" hangingPunct="1">
        <a:lnSpc>
          <a:spcPct val="10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354" rtl="0" eaLnBrk="1" latinLnBrk="1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180975" algn="l" defTabSz="914354" rtl="0" eaLnBrk="1" latinLnBrk="1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88" indent="-173038" algn="l" defTabSz="914354" rtl="0" eaLnBrk="1" latinLnBrk="1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5963" indent="-180975" algn="l" defTabSz="914354" rtl="0" eaLnBrk="1" latinLnBrk="1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2563" algn="l" defTabSz="914354" rtl="0" eaLnBrk="1" latinLnBrk="1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177800" indent="-177800" algn="l" defTabSz="711200" rtl="0" eaLnBrk="1" latinLnBrk="1" hangingPunct="1">
        <a:spcBef>
          <a:spcPts val="1200"/>
        </a:spcBef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711200" rtl="0" eaLnBrk="1" latinLnBrk="1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3400" indent="-177800" algn="l" defTabSz="711200" rtl="0" eaLnBrk="1" latinLnBrk="1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1200" indent="-177800" algn="l" defTabSz="711200" rtl="0" eaLnBrk="1" latinLnBrk="1" hangingPunct="1">
        <a:spcBef>
          <a:spcPts val="600"/>
        </a:spcBef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89000" indent="-177800" algn="l" defTabSz="711200" rtl="0" eaLnBrk="1" latinLnBrk="1" hangingPunct="1">
        <a:spcBef>
          <a:spcPts val="600"/>
        </a:spcBef>
        <a:buChar char="&gt;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66800" algn="l" defTabSz="7112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44600" algn="l" defTabSz="7112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22400" algn="l" defTabSz="7112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00200" algn="l" defTabSz="7112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 userDrawn="1">
          <p15:clr>
            <a:srgbClr val="A4A3A4"/>
          </p15:clr>
        </p15:guide>
        <p15:guide id="2" pos="158" userDrawn="1">
          <p15:clr>
            <a:srgbClr val="A4A3A4"/>
          </p15:clr>
        </p15:guide>
        <p15:guide id="4" orient="horz" pos="799" userDrawn="1">
          <p15:clr>
            <a:srgbClr val="A4A3A4"/>
          </p15:clr>
        </p15:guide>
        <p15:guide id="7" orient="horz" pos="4133" userDrawn="1">
          <p15:clr>
            <a:srgbClr val="A4A3A4"/>
          </p15:clr>
        </p15:guide>
        <p15:guide id="8" pos="5602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tags" Target="../tags/tag11.xml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5.e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5.bin"/><Relationship Id="rId10" Type="http://schemas.openxmlformats.org/officeDocument/2006/relationships/hyperlink" Target="https://www.bain.com/careers/find-a-role/position/?jobid=10397" TargetMode="External"/><Relationship Id="rId4" Type="http://schemas.openxmlformats.org/officeDocument/2006/relationships/slideLayout" Target="../slideLayouts/slideLayout4.xml"/><Relationship Id="rId9" Type="http://schemas.openxmlformats.org/officeDocument/2006/relationships/hyperlink" Target="mailto:Recruiting.Seoul@bain.com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tags" Target="../tags/tag14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11" Type="http://schemas.openxmlformats.org/officeDocument/2006/relationships/image" Target="../media/image10.jpeg"/><Relationship Id="rId5" Type="http://schemas.openxmlformats.org/officeDocument/2006/relationships/oleObject" Target="../embeddings/oleObject5.bin"/><Relationship Id="rId10" Type="http://schemas.openxmlformats.org/officeDocument/2006/relationships/hyperlink" Target="https://www.bain.com/careers/hiring-process/associate-consultant/" TargetMode="External"/><Relationship Id="rId4" Type="http://schemas.openxmlformats.org/officeDocument/2006/relationships/slideLayout" Target="../slideLayouts/slideLayout4.xml"/><Relationship Id="rId9" Type="http://schemas.openxmlformats.org/officeDocument/2006/relationships/hyperlink" Target="mailto:Recruiting.Seoul@bai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3F896-4F29-EF90-8C3E-B9DABBE51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tfpColumnIndicatorGroup2">
            <a:extLst>
              <a:ext uri="{FF2B5EF4-FFF2-40B4-BE49-F238E27FC236}">
                <a16:creationId xmlns:a16="http://schemas.microsoft.com/office/drawing/2014/main" id="{0A58487A-C2FC-6938-33B1-E49C3D212016}"/>
              </a:ext>
            </a:extLst>
          </p:cNvPr>
          <p:cNvGrpSpPr/>
          <p:nvPr/>
        </p:nvGrpSpPr>
        <p:grpSpPr>
          <a:xfrm>
            <a:off x="0" y="6926580"/>
            <a:ext cx="9144000" cy="137160"/>
            <a:chOff x="0" y="6926580"/>
            <a:chExt cx="9144000" cy="137160"/>
          </a:xfrm>
        </p:grpSpPr>
        <p:sp>
          <p:nvSpPr>
            <p:cNvPr id="15" name="btfpColumnGapBlocker571333">
              <a:extLst>
                <a:ext uri="{FF2B5EF4-FFF2-40B4-BE49-F238E27FC236}">
                  <a16:creationId xmlns:a16="http://schemas.microsoft.com/office/drawing/2014/main" id="{A8842B5E-13C8-3684-AD6B-D962285F2FB7}"/>
                </a:ext>
              </a:extLst>
            </p:cNvPr>
            <p:cNvSpPr/>
            <p:nvPr/>
          </p:nvSpPr>
          <p:spPr bwMode="gray">
            <a:xfrm>
              <a:off x="8890000" y="692658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btfpColumnGapBlocker977775">
              <a:extLst>
                <a:ext uri="{FF2B5EF4-FFF2-40B4-BE49-F238E27FC236}">
                  <a16:creationId xmlns:a16="http://schemas.microsoft.com/office/drawing/2014/main" id="{5615E406-DA00-22A4-6921-FF4A6CA4D74E}"/>
                </a:ext>
              </a:extLst>
            </p:cNvPr>
            <p:cNvSpPr/>
            <p:nvPr/>
          </p:nvSpPr>
          <p:spPr bwMode="gray">
            <a:xfrm>
              <a:off x="0" y="692658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1" name="btfpColumnIndicator803943">
              <a:extLst>
                <a:ext uri="{FF2B5EF4-FFF2-40B4-BE49-F238E27FC236}">
                  <a16:creationId xmlns:a16="http://schemas.microsoft.com/office/drawing/2014/main" id="{06D8A7D6-F68D-293F-B7B0-71A0936BE16E}"/>
                </a:ext>
              </a:extLst>
            </p:cNvPr>
            <p:cNvCxnSpPr/>
            <p:nvPr/>
          </p:nvCxnSpPr>
          <p:spPr bwMode="gray">
            <a:xfrm flipV="1">
              <a:off x="88900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btfpColumnIndicator574296">
              <a:extLst>
                <a:ext uri="{FF2B5EF4-FFF2-40B4-BE49-F238E27FC236}">
                  <a16:creationId xmlns:a16="http://schemas.microsoft.com/office/drawing/2014/main" id="{42C240DC-1A09-224D-D975-71F2513C1A2D}"/>
                </a:ext>
              </a:extLst>
            </p:cNvPr>
            <p:cNvCxnSpPr/>
            <p:nvPr/>
          </p:nvCxnSpPr>
          <p:spPr bwMode="gray">
            <a:xfrm flipV="1">
              <a:off x="2540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btfpColumnIndicatorGroup1">
            <a:extLst>
              <a:ext uri="{FF2B5EF4-FFF2-40B4-BE49-F238E27FC236}">
                <a16:creationId xmlns:a16="http://schemas.microsoft.com/office/drawing/2014/main" id="{2EA887F1-C592-0684-DF0F-821FB5305926}"/>
              </a:ext>
            </a:extLst>
          </p:cNvPr>
          <p:cNvGrpSpPr/>
          <p:nvPr/>
        </p:nvGrpSpPr>
        <p:grpSpPr>
          <a:xfrm>
            <a:off x="0" y="-205740"/>
            <a:ext cx="9144000" cy="137160"/>
            <a:chOff x="0" y="-205740"/>
            <a:chExt cx="9144000" cy="137160"/>
          </a:xfrm>
        </p:grpSpPr>
        <p:sp>
          <p:nvSpPr>
            <p:cNvPr id="14" name="btfpColumnGapBlocker995214">
              <a:extLst>
                <a:ext uri="{FF2B5EF4-FFF2-40B4-BE49-F238E27FC236}">
                  <a16:creationId xmlns:a16="http://schemas.microsoft.com/office/drawing/2014/main" id="{1D3213FD-E473-1B20-D1F5-C216E42CCA9C}"/>
                </a:ext>
              </a:extLst>
            </p:cNvPr>
            <p:cNvSpPr/>
            <p:nvPr/>
          </p:nvSpPr>
          <p:spPr bwMode="gray">
            <a:xfrm>
              <a:off x="8890000" y="-20574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2" name="btfpColumnGapBlocker736188">
              <a:extLst>
                <a:ext uri="{FF2B5EF4-FFF2-40B4-BE49-F238E27FC236}">
                  <a16:creationId xmlns:a16="http://schemas.microsoft.com/office/drawing/2014/main" id="{A57C9D23-9A21-64AB-B67A-09FAE30CE0BC}"/>
                </a:ext>
              </a:extLst>
            </p:cNvPr>
            <p:cNvSpPr/>
            <p:nvPr/>
          </p:nvSpPr>
          <p:spPr bwMode="gray">
            <a:xfrm>
              <a:off x="0" y="-20574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9" name="btfpColumnIndicator888581">
              <a:extLst>
                <a:ext uri="{FF2B5EF4-FFF2-40B4-BE49-F238E27FC236}">
                  <a16:creationId xmlns:a16="http://schemas.microsoft.com/office/drawing/2014/main" id="{18618414-40F0-1913-51C6-520A7F56D49F}"/>
                </a:ext>
              </a:extLst>
            </p:cNvPr>
            <p:cNvCxnSpPr/>
            <p:nvPr/>
          </p:nvCxnSpPr>
          <p:spPr bwMode="gray">
            <a:xfrm flipV="1">
              <a:off x="88900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btfpColumnIndicator941254">
              <a:extLst>
                <a:ext uri="{FF2B5EF4-FFF2-40B4-BE49-F238E27FC236}">
                  <a16:creationId xmlns:a16="http://schemas.microsoft.com/office/drawing/2014/main" id="{1E560E99-8085-3BB2-2E98-EF0FFCD7AF61}"/>
                </a:ext>
              </a:extLst>
            </p:cNvPr>
            <p:cNvCxnSpPr/>
            <p:nvPr/>
          </p:nvCxnSpPr>
          <p:spPr bwMode="gray">
            <a:xfrm flipV="1">
              <a:off x="2540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43" name="think-cell data - do not delete" hidden="1">
            <a:extLst>
              <a:ext uri="{FF2B5EF4-FFF2-40B4-BE49-F238E27FC236}">
                <a16:creationId xmlns:a16="http://schemas.microsoft.com/office/drawing/2014/main" id="{0C27E348-17F6-6B3B-786D-6BC2AE4B5AE1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4746875"/>
              </p:ext>
            </p:extLst>
          </p:nvPr>
        </p:nvGraphicFramePr>
        <p:xfrm>
          <a:off x="1923401" y="1083"/>
          <a:ext cx="1083" cy="1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5" imgW="261" imgH="264" progId="TCLayout.ActiveDocument.1">
                  <p:embed/>
                </p:oleObj>
              </mc:Choice>
              <mc:Fallback>
                <p:oleObj name="thinkcell Slide" r:id="rId5" imgW="261" imgH="264" progId="TCLayout.ActiveDocument.1">
                  <p:embed/>
                  <p:pic>
                    <p:nvPicPr>
                      <p:cNvPr id="24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C27E348-17F6-6B3B-786D-6BC2AE4B5A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23401" y="1083"/>
                        <a:ext cx="1083" cy="1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0" name="Rectangle 339">
            <a:extLst>
              <a:ext uri="{FF2B5EF4-FFF2-40B4-BE49-F238E27FC236}">
                <a16:creationId xmlns:a16="http://schemas.microsoft.com/office/drawing/2014/main" id="{39C1C39A-86B5-5193-DA08-F579AA68A48F}"/>
              </a:ext>
            </a:extLst>
          </p:cNvPr>
          <p:cNvSpPr/>
          <p:nvPr/>
        </p:nvSpPr>
        <p:spPr>
          <a:xfrm>
            <a:off x="0" y="-728"/>
            <a:ext cx="9205993" cy="6858000"/>
          </a:xfrm>
          <a:prstGeom prst="rect">
            <a:avLst/>
          </a:prstGeom>
          <a:solidFill>
            <a:srgbClr val="F2EEE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2">
              <a:solidFill>
                <a:srgbClr val="000000"/>
              </a:solidFill>
            </a:endParaRPr>
          </a:p>
        </p:txBody>
      </p:sp>
      <p:pic>
        <p:nvPicPr>
          <p:cNvPr id="379" name="Graphic 378">
            <a:extLst>
              <a:ext uri="{FF2B5EF4-FFF2-40B4-BE49-F238E27FC236}">
                <a16:creationId xmlns:a16="http://schemas.microsoft.com/office/drawing/2014/main" id="{42842700-5D75-5799-441A-188B572C05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2000" y="585240"/>
            <a:ext cx="1224243" cy="408081"/>
          </a:xfrm>
          <a:prstGeom prst="rect">
            <a:avLst/>
          </a:prstGeom>
        </p:spPr>
      </p:pic>
      <p:sp>
        <p:nvSpPr>
          <p:cNvPr id="4" name="btfpBulletedList204633">
            <a:extLst>
              <a:ext uri="{FF2B5EF4-FFF2-40B4-BE49-F238E27FC236}">
                <a16:creationId xmlns:a16="http://schemas.microsoft.com/office/drawing/2014/main" id="{E88B9B1E-A23C-9743-606C-20022EA00C46}"/>
              </a:ext>
            </a:extLst>
          </p:cNvPr>
          <p:cNvSpPr txBox="1"/>
          <p:nvPr/>
        </p:nvSpPr>
        <p:spPr>
          <a:xfrm>
            <a:off x="712000" y="1297026"/>
            <a:ext cx="6495490" cy="2427874"/>
          </a:xfrm>
          <a:prstGeom prst="rect">
            <a:avLst/>
          </a:prstGeom>
          <a:noFill/>
        </p:spPr>
        <p:txBody>
          <a:bodyPr wrap="square" lIns="31765" tIns="31765" rIns="31765" bIns="31765" rtlCol="0">
            <a:spAutoFit/>
          </a:bodyPr>
          <a:lstStyle/>
          <a:p>
            <a:pPr marL="0" indent="0">
              <a:lnSpc>
                <a:spcPct val="68000"/>
              </a:lnSpc>
              <a:spcBef>
                <a:spcPts val="0"/>
              </a:spcBef>
              <a:buNone/>
            </a:pPr>
            <a:r>
              <a:rPr lang="en-US" sz="5647" spc="-265" dirty="0">
                <a:solidFill>
                  <a:srgbClr val="CC0000"/>
                </a:solidFill>
                <a:latin typeface="Graphik Black" panose="020B0A03030202060203" pitchFamily="34" charset="0"/>
              </a:rPr>
              <a:t>BAIN SEOUL</a:t>
            </a:r>
          </a:p>
          <a:p>
            <a:pPr marL="0" indent="0">
              <a:lnSpc>
                <a:spcPct val="68000"/>
              </a:lnSpc>
              <a:spcBef>
                <a:spcPts val="0"/>
              </a:spcBef>
              <a:buNone/>
            </a:pPr>
            <a:r>
              <a:rPr lang="en-US" sz="5647" spc="-265" dirty="0">
                <a:solidFill>
                  <a:srgbClr val="CC0000"/>
                </a:solidFill>
                <a:latin typeface="Graphik Black" panose="020B0A03030202060203" pitchFamily="34" charset="0"/>
              </a:rPr>
              <a:t>IS HIRING</a:t>
            </a:r>
            <a:br>
              <a:rPr lang="en-US" sz="5647" spc="-265" dirty="0">
                <a:solidFill>
                  <a:srgbClr val="FF0024"/>
                </a:solidFill>
                <a:latin typeface="Graphik Black" panose="020B0A03030202060203" pitchFamily="34" charset="0"/>
              </a:rPr>
            </a:br>
            <a:r>
              <a:rPr lang="en-US" sz="5647" spc="-265" dirty="0">
                <a:solidFill>
                  <a:srgbClr val="FF0024"/>
                </a:solidFill>
                <a:latin typeface="Graphik Black" panose="020B0A03030202060203" pitchFamily="34" charset="0"/>
              </a:rPr>
              <a:t>ASSOCIATE</a:t>
            </a:r>
          </a:p>
          <a:p>
            <a:pPr marL="0" indent="0">
              <a:lnSpc>
                <a:spcPct val="68000"/>
              </a:lnSpc>
              <a:spcBef>
                <a:spcPts val="0"/>
              </a:spcBef>
              <a:buNone/>
            </a:pPr>
            <a:r>
              <a:rPr lang="en-US" sz="5647" spc="-265" dirty="0">
                <a:solidFill>
                  <a:srgbClr val="FF0024"/>
                </a:solidFill>
                <a:latin typeface="Graphik Black" panose="020B0A03030202060203" pitchFamily="34" charset="0"/>
              </a:rPr>
              <a:t>CONSULTANT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54367-83D4-08E8-B19A-BB38943D037A}"/>
              </a:ext>
            </a:extLst>
          </p:cNvPr>
          <p:cNvSpPr txBox="1"/>
          <p:nvPr/>
        </p:nvSpPr>
        <p:spPr>
          <a:xfrm>
            <a:off x="712000" y="6295225"/>
            <a:ext cx="3098635" cy="209575"/>
          </a:xfrm>
          <a:prstGeom prst="rect">
            <a:avLst/>
          </a:prstGeom>
          <a:noFill/>
        </p:spPr>
        <p:txBody>
          <a:bodyPr wrap="none" lIns="31765" tIns="31765" rIns="31765" bIns="31765" rtlCol="0" anchor="b">
            <a:sp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1050" b="1" dirty="0">
                <a:latin typeface="Graphik Light" panose="020B0403030202060203" pitchFamily="34" charset="0"/>
              </a:rPr>
              <a:t>For any questions: </a:t>
            </a:r>
            <a:r>
              <a:rPr lang="en-US" sz="1050" b="1" dirty="0">
                <a:latin typeface="Graphik Light" panose="020B0403030202060203" pitchFamily="34" charset="0"/>
                <a:hlinkClick r:id="rId9"/>
              </a:rPr>
              <a:t>Recruiting.Seoul@bain.com</a:t>
            </a:r>
            <a:r>
              <a:rPr lang="en-US" sz="1050" b="1" dirty="0">
                <a:latin typeface="Graphik Light" panose="020B0403030202060203" pitchFamily="34" charset="0"/>
              </a:rPr>
              <a:t> </a:t>
            </a:r>
          </a:p>
        </p:txBody>
      </p:sp>
      <p:graphicFrame>
        <p:nvGraphicFramePr>
          <p:cNvPr id="7" name="btfpTable102556">
            <a:extLst>
              <a:ext uri="{FF2B5EF4-FFF2-40B4-BE49-F238E27FC236}">
                <a16:creationId xmlns:a16="http://schemas.microsoft.com/office/drawing/2014/main" id="{CB84671E-2C56-F826-C1CF-5BFF68C32F2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58326980"/>
              </p:ext>
            </p:extLst>
          </p:nvPr>
        </p:nvGraphicFramePr>
        <p:xfrm>
          <a:off x="712000" y="4438915"/>
          <a:ext cx="6150827" cy="145607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713260">
                  <a:extLst>
                    <a:ext uri="{9D8B030D-6E8A-4147-A177-3AD203B41FA5}">
                      <a16:colId xmlns:a16="http://schemas.microsoft.com/office/drawing/2014/main" val="1378969330"/>
                    </a:ext>
                  </a:extLst>
                </a:gridCol>
                <a:gridCol w="4437567">
                  <a:extLst>
                    <a:ext uri="{9D8B030D-6E8A-4147-A177-3AD203B41FA5}">
                      <a16:colId xmlns:a16="http://schemas.microsoft.com/office/drawing/2014/main" val="4023304804"/>
                    </a:ext>
                  </a:extLst>
                </a:gridCol>
              </a:tblGrid>
              <a:tr h="390359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Application Deadline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Graphik Light" panose="020B0403030202060203" pitchFamily="34" charset="0"/>
                        </a:rPr>
                        <a:t>Tuesday, October 27</a:t>
                      </a:r>
                      <a:r>
                        <a:rPr lang="en-US" altLang="ko-KR" sz="1200" baseline="30000" dirty="0">
                          <a:solidFill>
                            <a:srgbClr val="FF0000"/>
                          </a:solidFill>
                          <a:latin typeface="Graphik Light" panose="020B0403030202060203" pitchFamily="34" charset="0"/>
                        </a:rPr>
                        <a:t>th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Graphik Light" panose="020B0403030202060203" pitchFamily="34" charset="0"/>
                        </a:rPr>
                        <a:t>, 2026, 10:00AM KST</a:t>
                      </a:r>
                      <a:endParaRPr lang="ko-KR" altLang="en-US" sz="1100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598353"/>
                  </a:ext>
                </a:extLst>
              </a:tr>
              <a:tr h="339343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How to Apply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100" dirty="0">
                          <a:latin typeface="Graphik Light" panose="020B0403030202060203" pitchFamily="34" charset="0"/>
                        </a:rPr>
                        <a:t>Apply via Bain official website (</a:t>
                      </a:r>
                      <a:r>
                        <a:rPr lang="en-US" altLang="ko-KR" sz="1100" dirty="0">
                          <a:latin typeface="Graphik Light" panose="020B0403030202060203" pitchFamily="34" charset="0"/>
                          <a:hlinkClick r:id="rId10"/>
                        </a:rPr>
                        <a:t>Link</a:t>
                      </a:r>
                      <a:r>
                        <a:rPr lang="en-US" altLang="ko-KR" sz="1100" dirty="0">
                          <a:latin typeface="Graphik Light" panose="020B0403030202060203" pitchFamily="34" charset="0"/>
                        </a:rPr>
                        <a:t>)</a:t>
                      </a:r>
                      <a:endParaRPr lang="ko-KR" altLang="en-US" sz="1100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6664801"/>
                  </a:ext>
                </a:extLst>
              </a:tr>
              <a:tr h="367733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Application Material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200" dirty="0">
                          <a:latin typeface="Graphik Light" panose="020B0403030202060203" pitchFamily="34" charset="0"/>
                        </a:rPr>
                        <a:t>English Resume only (</a:t>
                      </a:r>
                      <a:r>
                        <a:rPr lang="en-US" altLang="ko-KR" sz="1100" dirty="0">
                          <a:latin typeface="Graphik Light" panose="020B0403030202060203" pitchFamily="34" charset="0"/>
                        </a:rPr>
                        <a:t>Must include your overall GPA)</a:t>
                      </a:r>
                      <a:endParaRPr lang="ko-KR" altLang="en-US" sz="1100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4942472"/>
                  </a:ext>
                </a:extLst>
              </a:tr>
              <a:tr h="358635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More Details &amp; FAQs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200" dirty="0">
                          <a:latin typeface="Graphik Light" panose="020B0403030202060203" pitchFamily="34" charset="0"/>
                        </a:rPr>
                        <a:t>Please refer to our AC website &gt; Select </a:t>
                      </a:r>
                      <a:r>
                        <a:rPr lang="en-US" altLang="ko-KR" sz="1200" b="1" u="none" dirty="0">
                          <a:latin typeface="Graphik Light" panose="020B0403030202060203" pitchFamily="34" charset="0"/>
                        </a:rPr>
                        <a:t>“Seoul”</a:t>
                      </a:r>
                      <a:endParaRPr lang="ko-KR" altLang="en-US" sz="1100" b="1" u="none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533476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EA2EEE8-72BF-AAA2-6B5C-A287328049DF}"/>
              </a:ext>
            </a:extLst>
          </p:cNvPr>
          <p:cNvSpPr txBox="1"/>
          <p:nvPr/>
        </p:nvSpPr>
        <p:spPr>
          <a:xfrm>
            <a:off x="6482362" y="5658131"/>
            <a:ext cx="972918" cy="338554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marL="0" indent="0" algn="ctr">
              <a:buNone/>
            </a:pPr>
            <a:r>
              <a:rPr lang="en-US" altLang="ko-KR" sz="800" spc="-18" dirty="0">
                <a:latin typeface="Graphik Regular" panose="020B0503030202060203" pitchFamily="34" charset="0"/>
              </a:rPr>
              <a:t>Bain</a:t>
            </a:r>
            <a:r>
              <a:rPr lang="ko-KR" altLang="en-US" sz="800" spc="-18" dirty="0">
                <a:latin typeface="Graphik Regular" panose="020B0503030202060203" pitchFamily="34" charset="0"/>
              </a:rPr>
              <a:t> </a:t>
            </a:r>
            <a:r>
              <a:rPr lang="en-US" altLang="ko-KR" sz="800" spc="-18" dirty="0">
                <a:latin typeface="Graphik Regular" panose="020B0503030202060203" pitchFamily="34" charset="0"/>
              </a:rPr>
              <a:t>AC</a:t>
            </a:r>
            <a:r>
              <a:rPr lang="ko-KR" altLang="en-US" sz="800" spc="-18" dirty="0">
                <a:latin typeface="Graphik Regular" panose="020B0503030202060203" pitchFamily="34" charset="0"/>
              </a:rPr>
              <a:t> </a:t>
            </a:r>
            <a:r>
              <a:rPr lang="en-US" altLang="ko-KR" sz="800" spc="-18" dirty="0">
                <a:latin typeface="Graphik Regular" panose="020B0503030202060203" pitchFamily="34" charset="0"/>
              </a:rPr>
              <a:t>website:</a:t>
            </a:r>
            <a:br>
              <a:rPr lang="en-US" altLang="ko-KR" sz="200" spc="-18" dirty="0">
                <a:latin typeface="Graphik Regular" panose="020B0503030202060203" pitchFamily="34" charset="0"/>
              </a:rPr>
            </a:br>
            <a:r>
              <a:rPr lang="en-US" altLang="ko-KR" sz="800" b="1" spc="-18" dirty="0">
                <a:latin typeface="Graphik Regular" panose="020B0503030202060203" pitchFamily="34" charset="0"/>
              </a:rPr>
              <a:t>SCAN TO APPLY</a:t>
            </a:r>
            <a:endParaRPr lang="ko-KR" altLang="en-US" sz="800" b="1" dirty="0">
              <a:latin typeface="Graphik Regular" panose="020B0503030202060203" pitchFamily="34" charset="0"/>
            </a:endParaRP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83E04129-2EB6-1E5E-11ED-02B1D647969A}"/>
              </a:ext>
            </a:extLst>
          </p:cNvPr>
          <p:cNvGrpSpPr/>
          <p:nvPr/>
        </p:nvGrpSpPr>
        <p:grpSpPr>
          <a:xfrm>
            <a:off x="6876338" y="0"/>
            <a:ext cx="2329655" cy="4538382"/>
            <a:chOff x="8353425" y="0"/>
            <a:chExt cx="1268413" cy="5143500"/>
          </a:xfrm>
          <a:solidFill>
            <a:srgbClr val="FF0024"/>
          </a:solidFill>
        </p:grpSpPr>
        <p:sp>
          <p:nvSpPr>
            <p:cNvPr id="244" name="Rectangle 40">
              <a:extLst>
                <a:ext uri="{FF2B5EF4-FFF2-40B4-BE49-F238E27FC236}">
                  <a16:creationId xmlns:a16="http://schemas.microsoft.com/office/drawing/2014/main" id="{28DA88AB-D5E3-D2B4-B0B6-54D1DF65C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5137150"/>
              <a:ext cx="126841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5" name="Rectangle 41">
              <a:extLst>
                <a:ext uri="{FF2B5EF4-FFF2-40B4-BE49-F238E27FC236}">
                  <a16:creationId xmlns:a16="http://schemas.microsoft.com/office/drawing/2014/main" id="{99DB9BC4-9811-A1AF-EA11-C0A26ED09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975225"/>
              <a:ext cx="1268413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6" name="Rectangle 42">
              <a:extLst>
                <a:ext uri="{FF2B5EF4-FFF2-40B4-BE49-F238E27FC236}">
                  <a16:creationId xmlns:a16="http://schemas.microsoft.com/office/drawing/2014/main" id="{9088C30D-EA45-EDCE-9F50-BC32B61A1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814888"/>
              <a:ext cx="1268413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7" name="Rectangle 43">
              <a:extLst>
                <a:ext uri="{FF2B5EF4-FFF2-40B4-BE49-F238E27FC236}">
                  <a16:creationId xmlns:a16="http://schemas.microsoft.com/office/drawing/2014/main" id="{43B25E97-64F6-EC63-D00F-524DE72D6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654550"/>
              <a:ext cx="1268413" cy="20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8" name="Rectangle 44">
              <a:extLst>
                <a:ext uri="{FF2B5EF4-FFF2-40B4-BE49-F238E27FC236}">
                  <a16:creationId xmlns:a16="http://schemas.microsoft.com/office/drawing/2014/main" id="{38DF4C71-3B16-8309-669A-04AADD083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494213"/>
              <a:ext cx="1268413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9" name="Rectangle 45">
              <a:extLst>
                <a:ext uri="{FF2B5EF4-FFF2-40B4-BE49-F238E27FC236}">
                  <a16:creationId xmlns:a16="http://schemas.microsoft.com/office/drawing/2014/main" id="{E08EDF97-9686-A546-3066-8CEB07C48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333875"/>
              <a:ext cx="1268413" cy="285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0" name="Rectangle 46">
              <a:extLst>
                <a:ext uri="{FF2B5EF4-FFF2-40B4-BE49-F238E27FC236}">
                  <a16:creationId xmlns:a16="http://schemas.microsoft.com/office/drawing/2014/main" id="{EF733090-23A7-F510-BF28-D953CF389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173538"/>
              <a:ext cx="1268413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1" name="Rectangle 47">
              <a:extLst>
                <a:ext uri="{FF2B5EF4-FFF2-40B4-BE49-F238E27FC236}">
                  <a16:creationId xmlns:a16="http://schemas.microsoft.com/office/drawing/2014/main" id="{D0F4F741-E975-78F1-1861-24780DC4E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013200"/>
              <a:ext cx="1268413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2" name="Rectangle 48">
              <a:extLst>
                <a:ext uri="{FF2B5EF4-FFF2-40B4-BE49-F238E27FC236}">
                  <a16:creationId xmlns:a16="http://schemas.microsoft.com/office/drawing/2014/main" id="{A2A2F446-75F4-E616-16B3-3135E65AA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852863"/>
              <a:ext cx="126841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3" name="Rectangle 49">
              <a:extLst>
                <a:ext uri="{FF2B5EF4-FFF2-40B4-BE49-F238E27FC236}">
                  <a16:creationId xmlns:a16="http://schemas.microsoft.com/office/drawing/2014/main" id="{1C29DC59-515A-7025-F846-88464BC06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690938"/>
              <a:ext cx="1268413" cy="47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4" name="Rectangle 50">
              <a:extLst>
                <a:ext uri="{FF2B5EF4-FFF2-40B4-BE49-F238E27FC236}">
                  <a16:creationId xmlns:a16="http://schemas.microsoft.com/office/drawing/2014/main" id="{97ADBB5F-CF5F-A490-E3B7-FC5872F93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530600"/>
              <a:ext cx="1268413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5" name="Rectangle 51">
              <a:extLst>
                <a:ext uri="{FF2B5EF4-FFF2-40B4-BE49-F238E27FC236}">
                  <a16:creationId xmlns:a16="http://schemas.microsoft.com/office/drawing/2014/main" id="{304A8E91-F9EE-DF64-E190-DBE5B617E3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370263"/>
              <a:ext cx="1268413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0" name="Rectangle 52">
              <a:extLst>
                <a:ext uri="{FF2B5EF4-FFF2-40B4-BE49-F238E27FC236}">
                  <a16:creationId xmlns:a16="http://schemas.microsoft.com/office/drawing/2014/main" id="{9E15DED4-2D8A-AF24-C214-02AB3E387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209925"/>
              <a:ext cx="1268413" cy="619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1" name="Rectangle 53">
              <a:extLst>
                <a:ext uri="{FF2B5EF4-FFF2-40B4-BE49-F238E27FC236}">
                  <a16:creationId xmlns:a16="http://schemas.microsoft.com/office/drawing/2014/main" id="{0C0E3691-6E09-694D-5667-91A0567D9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049588"/>
              <a:ext cx="1268413" cy="65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2" name="Rectangle 54">
              <a:extLst>
                <a:ext uri="{FF2B5EF4-FFF2-40B4-BE49-F238E27FC236}">
                  <a16:creationId xmlns:a16="http://schemas.microsoft.com/office/drawing/2014/main" id="{806B9849-7963-3D4B-AECC-4E3682B4C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889250"/>
              <a:ext cx="1268413" cy="698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3" name="Rectangle 55">
              <a:extLst>
                <a:ext uri="{FF2B5EF4-FFF2-40B4-BE49-F238E27FC236}">
                  <a16:creationId xmlns:a16="http://schemas.microsoft.com/office/drawing/2014/main" id="{8728C4B0-9FC3-67A3-C11A-275B81E78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728913"/>
              <a:ext cx="1268413" cy="74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4" name="Rectangle 56">
              <a:extLst>
                <a:ext uri="{FF2B5EF4-FFF2-40B4-BE49-F238E27FC236}">
                  <a16:creationId xmlns:a16="http://schemas.microsoft.com/office/drawing/2014/main" id="{484CE4F4-ED09-0053-CFD8-AE73C0343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568575"/>
              <a:ext cx="1268413" cy="79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5" name="Rectangle 57">
              <a:extLst>
                <a:ext uri="{FF2B5EF4-FFF2-40B4-BE49-F238E27FC236}">
                  <a16:creationId xmlns:a16="http://schemas.microsoft.com/office/drawing/2014/main" id="{2C6CD160-4216-712C-A5EB-EBAD5830C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406650"/>
              <a:ext cx="1268413" cy="841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6" name="Rectangle 58">
              <a:extLst>
                <a:ext uri="{FF2B5EF4-FFF2-40B4-BE49-F238E27FC236}">
                  <a16:creationId xmlns:a16="http://schemas.microsoft.com/office/drawing/2014/main" id="{F1797D85-460F-667A-D312-9DCF56C6F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246313"/>
              <a:ext cx="1268413" cy="88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7" name="Rectangle 59">
              <a:extLst>
                <a:ext uri="{FF2B5EF4-FFF2-40B4-BE49-F238E27FC236}">
                  <a16:creationId xmlns:a16="http://schemas.microsoft.com/office/drawing/2014/main" id="{F15C4B49-0A61-D588-C7BC-8538F2A78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085975"/>
              <a:ext cx="1268413" cy="936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8" name="Rectangle 60">
              <a:extLst>
                <a:ext uri="{FF2B5EF4-FFF2-40B4-BE49-F238E27FC236}">
                  <a16:creationId xmlns:a16="http://schemas.microsoft.com/office/drawing/2014/main" id="{BED2E8AE-2FF5-5151-B5F0-779D5E0A9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925638"/>
              <a:ext cx="1268413" cy="984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9" name="Rectangle 61">
              <a:extLst>
                <a:ext uri="{FF2B5EF4-FFF2-40B4-BE49-F238E27FC236}">
                  <a16:creationId xmlns:a16="http://schemas.microsoft.com/office/drawing/2014/main" id="{983F9E9C-0C0B-7CFA-8BE0-0F276D1B3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765300"/>
              <a:ext cx="1268413" cy="101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0" name="Rectangle 62">
              <a:extLst>
                <a:ext uri="{FF2B5EF4-FFF2-40B4-BE49-F238E27FC236}">
                  <a16:creationId xmlns:a16="http://schemas.microsoft.com/office/drawing/2014/main" id="{F5F69AFB-4922-1B29-41E7-F0C84E586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604963"/>
              <a:ext cx="1268413" cy="106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1" name="Rectangle 63">
              <a:extLst>
                <a:ext uri="{FF2B5EF4-FFF2-40B4-BE49-F238E27FC236}">
                  <a16:creationId xmlns:a16="http://schemas.microsoft.com/office/drawing/2014/main" id="{54756992-02CB-9FC8-EBF0-7B9D1043DC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444625"/>
              <a:ext cx="1268413" cy="111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2" name="Rectangle 64">
              <a:extLst>
                <a:ext uri="{FF2B5EF4-FFF2-40B4-BE49-F238E27FC236}">
                  <a16:creationId xmlns:a16="http://schemas.microsoft.com/office/drawing/2014/main" id="{D3565B03-4011-38FE-CEFD-E58525FF0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284288"/>
              <a:ext cx="1268413" cy="1158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3" name="Rectangle 65">
              <a:extLst>
                <a:ext uri="{FF2B5EF4-FFF2-40B4-BE49-F238E27FC236}">
                  <a16:creationId xmlns:a16="http://schemas.microsoft.com/office/drawing/2014/main" id="{9B5732B3-CD4F-6D63-7D54-3C839D111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122363"/>
              <a:ext cx="1268413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4" name="Rectangle 66">
              <a:extLst>
                <a:ext uri="{FF2B5EF4-FFF2-40B4-BE49-F238E27FC236}">
                  <a16:creationId xmlns:a16="http://schemas.microsoft.com/office/drawing/2014/main" id="{2BF6AF28-71ED-8828-6911-B861397BE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962025"/>
              <a:ext cx="1268413" cy="125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5" name="Rectangle 67">
              <a:extLst>
                <a:ext uri="{FF2B5EF4-FFF2-40B4-BE49-F238E27FC236}">
                  <a16:creationId xmlns:a16="http://schemas.microsoft.com/office/drawing/2014/main" id="{57508D5A-6F6D-6F02-34BC-46ECD455A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801688"/>
              <a:ext cx="1268413" cy="130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6" name="Rectangle 68">
              <a:extLst>
                <a:ext uri="{FF2B5EF4-FFF2-40B4-BE49-F238E27FC236}">
                  <a16:creationId xmlns:a16="http://schemas.microsoft.com/office/drawing/2014/main" id="{C450124A-015D-9E83-0320-588842BF1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641350"/>
              <a:ext cx="1268413" cy="134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7" name="Rectangle 69">
              <a:extLst>
                <a:ext uri="{FF2B5EF4-FFF2-40B4-BE49-F238E27FC236}">
                  <a16:creationId xmlns:a16="http://schemas.microsoft.com/office/drawing/2014/main" id="{114C970D-85B3-B3F3-9CBD-F4558A61C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81013"/>
              <a:ext cx="1268413" cy="138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8" name="Rectangle 70">
              <a:extLst>
                <a:ext uri="{FF2B5EF4-FFF2-40B4-BE49-F238E27FC236}">
                  <a16:creationId xmlns:a16="http://schemas.microsoft.com/office/drawing/2014/main" id="{0AC1209F-8349-A89A-A594-71A17C2D1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20675"/>
              <a:ext cx="1268413" cy="142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9" name="Rectangle 71">
              <a:extLst>
                <a:ext uri="{FF2B5EF4-FFF2-40B4-BE49-F238E27FC236}">
                  <a16:creationId xmlns:a16="http://schemas.microsoft.com/office/drawing/2014/main" id="{5CC57487-46F0-940B-8096-0DE452F09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60338"/>
              <a:ext cx="1268413" cy="147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78" name="Rectangle 72">
              <a:extLst>
                <a:ext uri="{FF2B5EF4-FFF2-40B4-BE49-F238E27FC236}">
                  <a16:creationId xmlns:a16="http://schemas.microsoft.com/office/drawing/2014/main" id="{8D3AC8E8-A322-4CB0-8C95-BC3F0DE1D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0"/>
              <a:ext cx="1268413" cy="152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</p:grpSp>
      <p:sp>
        <p:nvSpPr>
          <p:cNvPr id="6" name="btfpBulletedList695309">
            <a:extLst>
              <a:ext uri="{FF2B5EF4-FFF2-40B4-BE49-F238E27FC236}">
                <a16:creationId xmlns:a16="http://schemas.microsoft.com/office/drawing/2014/main" id="{D2320345-085F-CEDA-4202-BBF0DDE8DFE7}"/>
              </a:ext>
            </a:extLst>
          </p:cNvPr>
          <p:cNvSpPr txBox="1"/>
          <p:nvPr/>
        </p:nvSpPr>
        <p:spPr>
          <a:xfrm>
            <a:off x="712000" y="3969693"/>
            <a:ext cx="7350784" cy="410399"/>
          </a:xfrm>
          <a:prstGeom prst="rect">
            <a:avLst/>
          </a:prstGeom>
          <a:noFill/>
        </p:spPr>
        <p:txBody>
          <a:bodyPr wrap="square" lIns="31765" tIns="31765" rIns="31765" bIns="31765" rtlCol="0">
            <a:spAutoFit/>
          </a:bodyPr>
          <a:lstStyle/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647" spc="-18" dirty="0">
                <a:solidFill>
                  <a:srgbClr val="1D1D1B"/>
                </a:solidFill>
                <a:latin typeface="Graphik Black" panose="020B0A03030202060203" pitchFamily="34" charset="0"/>
              </a:rPr>
              <a:t>Seoul 2026 2H AC recruiting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58CB49-7BA0-C3C1-FDF0-832B8A79D4AC}"/>
              </a:ext>
            </a:extLst>
          </p:cNvPr>
          <p:cNvSpPr txBox="1"/>
          <p:nvPr/>
        </p:nvSpPr>
        <p:spPr>
          <a:xfrm>
            <a:off x="7565134" y="5658131"/>
            <a:ext cx="972918" cy="230832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marL="0" indent="0" algn="ctr">
              <a:buNone/>
            </a:pPr>
            <a:r>
              <a:rPr lang="en-US" altLang="ko-KR" sz="900" b="1" dirty="0">
                <a:latin typeface="Graphik Regular" panose="020B0503030202060203" pitchFamily="34" charset="0"/>
              </a:rPr>
              <a:t>FAQs</a:t>
            </a:r>
            <a:endParaRPr lang="ko-KR" altLang="en-US" sz="900" b="1" dirty="0">
              <a:latin typeface="Graphik Regular" panose="020B0503030202060203" pitchFamily="34" charset="0"/>
            </a:endParaRPr>
          </a:p>
        </p:txBody>
      </p:sp>
      <p:pic>
        <p:nvPicPr>
          <p:cNvPr id="21" name="Picture 20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6BBEF-9713-A724-C5C0-71B15F59689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" t="6954" r="6606" b="6188"/>
          <a:stretch>
            <a:fillRect/>
          </a:stretch>
        </p:blipFill>
        <p:spPr>
          <a:xfrm>
            <a:off x="6547971" y="4770496"/>
            <a:ext cx="841701" cy="84238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8" name="Picture 17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1D62FDD9-23C9-192A-5F3E-6202D5ACDFC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8" t="6351" r="6378" b="6055"/>
          <a:stretch>
            <a:fillRect/>
          </a:stretch>
        </p:blipFill>
        <p:spPr>
          <a:xfrm>
            <a:off x="7632082" y="4765386"/>
            <a:ext cx="839022" cy="842381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438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9547F-F333-26C6-4644-F6B36B4EC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btfpColumnIndicatorGroup2">
            <a:extLst>
              <a:ext uri="{FF2B5EF4-FFF2-40B4-BE49-F238E27FC236}">
                <a16:creationId xmlns:a16="http://schemas.microsoft.com/office/drawing/2014/main" id="{E4B0033F-6D26-36B5-A2F0-66604444945D}"/>
              </a:ext>
            </a:extLst>
          </p:cNvPr>
          <p:cNvGrpSpPr/>
          <p:nvPr/>
        </p:nvGrpSpPr>
        <p:grpSpPr>
          <a:xfrm>
            <a:off x="0" y="6926580"/>
            <a:ext cx="9144000" cy="137160"/>
            <a:chOff x="0" y="6926580"/>
            <a:chExt cx="9144000" cy="137160"/>
          </a:xfrm>
        </p:grpSpPr>
        <p:sp>
          <p:nvSpPr>
            <p:cNvPr id="15" name="btfpColumnGapBlocker571333">
              <a:extLst>
                <a:ext uri="{FF2B5EF4-FFF2-40B4-BE49-F238E27FC236}">
                  <a16:creationId xmlns:a16="http://schemas.microsoft.com/office/drawing/2014/main" id="{A220DC58-BC38-7376-0DD2-CD28100E7F3E}"/>
                </a:ext>
              </a:extLst>
            </p:cNvPr>
            <p:cNvSpPr/>
            <p:nvPr/>
          </p:nvSpPr>
          <p:spPr bwMode="gray">
            <a:xfrm>
              <a:off x="8890000" y="692658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3" name="btfpColumnGapBlocker977775">
              <a:extLst>
                <a:ext uri="{FF2B5EF4-FFF2-40B4-BE49-F238E27FC236}">
                  <a16:creationId xmlns:a16="http://schemas.microsoft.com/office/drawing/2014/main" id="{1325778B-9E7D-E9A8-59BE-2F7EFD18DEEB}"/>
                </a:ext>
              </a:extLst>
            </p:cNvPr>
            <p:cNvSpPr/>
            <p:nvPr/>
          </p:nvSpPr>
          <p:spPr bwMode="gray">
            <a:xfrm>
              <a:off x="0" y="692658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11" name="btfpColumnIndicator803943">
              <a:extLst>
                <a:ext uri="{FF2B5EF4-FFF2-40B4-BE49-F238E27FC236}">
                  <a16:creationId xmlns:a16="http://schemas.microsoft.com/office/drawing/2014/main" id="{EC63740B-3695-5E5F-D378-A8CEA9C358A6}"/>
                </a:ext>
              </a:extLst>
            </p:cNvPr>
            <p:cNvCxnSpPr/>
            <p:nvPr/>
          </p:nvCxnSpPr>
          <p:spPr bwMode="gray">
            <a:xfrm flipV="1">
              <a:off x="88900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btfpColumnIndicator574296">
              <a:extLst>
                <a:ext uri="{FF2B5EF4-FFF2-40B4-BE49-F238E27FC236}">
                  <a16:creationId xmlns:a16="http://schemas.microsoft.com/office/drawing/2014/main" id="{A09DD7F3-C68F-6F19-E2D9-660B007668BD}"/>
                </a:ext>
              </a:extLst>
            </p:cNvPr>
            <p:cNvCxnSpPr/>
            <p:nvPr/>
          </p:nvCxnSpPr>
          <p:spPr bwMode="gray">
            <a:xfrm flipV="1">
              <a:off x="254000" y="692658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btfpColumnIndicatorGroup1">
            <a:extLst>
              <a:ext uri="{FF2B5EF4-FFF2-40B4-BE49-F238E27FC236}">
                <a16:creationId xmlns:a16="http://schemas.microsoft.com/office/drawing/2014/main" id="{A5539C43-BB7B-32FA-12CE-5EF9A63BBC76}"/>
              </a:ext>
            </a:extLst>
          </p:cNvPr>
          <p:cNvGrpSpPr/>
          <p:nvPr/>
        </p:nvGrpSpPr>
        <p:grpSpPr>
          <a:xfrm>
            <a:off x="0" y="-205740"/>
            <a:ext cx="9144000" cy="137160"/>
            <a:chOff x="0" y="-205740"/>
            <a:chExt cx="9144000" cy="137160"/>
          </a:xfrm>
        </p:grpSpPr>
        <p:sp>
          <p:nvSpPr>
            <p:cNvPr id="14" name="btfpColumnGapBlocker995214">
              <a:extLst>
                <a:ext uri="{FF2B5EF4-FFF2-40B4-BE49-F238E27FC236}">
                  <a16:creationId xmlns:a16="http://schemas.microsoft.com/office/drawing/2014/main" id="{213EF5E3-5E33-92BF-36C0-86B68188D2C8}"/>
                </a:ext>
              </a:extLst>
            </p:cNvPr>
            <p:cNvSpPr/>
            <p:nvPr/>
          </p:nvSpPr>
          <p:spPr bwMode="gray">
            <a:xfrm>
              <a:off x="8890000" y="-20574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sp>
          <p:nvSpPr>
            <p:cNvPr id="12" name="btfpColumnGapBlocker736188">
              <a:extLst>
                <a:ext uri="{FF2B5EF4-FFF2-40B4-BE49-F238E27FC236}">
                  <a16:creationId xmlns:a16="http://schemas.microsoft.com/office/drawing/2014/main" id="{54CFE77D-339E-AA15-4027-DD46391B4731}"/>
                </a:ext>
              </a:extLst>
            </p:cNvPr>
            <p:cNvSpPr/>
            <p:nvPr/>
          </p:nvSpPr>
          <p:spPr bwMode="gray">
            <a:xfrm>
              <a:off x="0" y="-205740"/>
              <a:ext cx="254000" cy="137160"/>
            </a:xfrm>
            <a:prstGeom prst="rect">
              <a:avLst/>
            </a:prstGeom>
            <a:pattFill prst="ltUpDiag">
              <a:fgClr>
                <a:srgbClr val="333333">
                  <a:alpha val="50000"/>
                </a:srgbClr>
              </a:fgClr>
              <a:bgClr>
                <a:srgbClr val="FFFFFF">
                  <a:alpha val="50000"/>
                </a:srgbClr>
              </a:bgClr>
            </a:pattFill>
            <a:ln w="952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endParaRPr lang="ko-KR" altLang="en-US" sz="1600" dirty="0" err="1">
                <a:solidFill>
                  <a:schemeClr val="tx1"/>
                </a:solidFill>
              </a:endParaRPr>
            </a:p>
          </p:txBody>
        </p:sp>
        <p:cxnSp>
          <p:nvCxnSpPr>
            <p:cNvPr id="9" name="btfpColumnIndicator888581">
              <a:extLst>
                <a:ext uri="{FF2B5EF4-FFF2-40B4-BE49-F238E27FC236}">
                  <a16:creationId xmlns:a16="http://schemas.microsoft.com/office/drawing/2014/main" id="{FC01735D-8364-BF80-6A3D-652479750CA7}"/>
                </a:ext>
              </a:extLst>
            </p:cNvPr>
            <p:cNvCxnSpPr/>
            <p:nvPr/>
          </p:nvCxnSpPr>
          <p:spPr bwMode="gray">
            <a:xfrm flipV="1">
              <a:off x="88900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btfpColumnIndicator941254">
              <a:extLst>
                <a:ext uri="{FF2B5EF4-FFF2-40B4-BE49-F238E27FC236}">
                  <a16:creationId xmlns:a16="http://schemas.microsoft.com/office/drawing/2014/main" id="{B0C71188-F494-8CC6-F23C-AEF37F8A1E68}"/>
                </a:ext>
              </a:extLst>
            </p:cNvPr>
            <p:cNvCxnSpPr/>
            <p:nvPr/>
          </p:nvCxnSpPr>
          <p:spPr bwMode="gray">
            <a:xfrm flipV="1">
              <a:off x="254000" y="-205740"/>
              <a:ext cx="0" cy="137160"/>
            </a:xfrm>
            <a:prstGeom prst="line">
              <a:avLst/>
            </a:prstGeom>
            <a:ln w="3175" cap="flat" cmpd="sng" algn="ctr">
              <a:solidFill>
                <a:srgbClr val="B4B4B4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43" name="think-cell data - do not delete" hidden="1">
            <a:extLst>
              <a:ext uri="{FF2B5EF4-FFF2-40B4-BE49-F238E27FC236}">
                <a16:creationId xmlns:a16="http://schemas.microsoft.com/office/drawing/2014/main" id="{7863F0A0-F917-4825-6DF1-2F2634AA7D21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923401" y="1083"/>
          <a:ext cx="1083" cy="1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5" imgW="261" imgH="264" progId="TCLayout.ActiveDocument.1">
                  <p:embed/>
                </p:oleObj>
              </mc:Choice>
              <mc:Fallback>
                <p:oleObj name="thinkcell Slide" r:id="rId5" imgW="261" imgH="264" progId="TCLayout.ActiveDocument.1">
                  <p:embed/>
                  <p:pic>
                    <p:nvPicPr>
                      <p:cNvPr id="24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C27E348-17F6-6B3B-786D-6BC2AE4B5A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23401" y="1083"/>
                        <a:ext cx="1083" cy="1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0" name="Rectangle 339">
            <a:extLst>
              <a:ext uri="{FF2B5EF4-FFF2-40B4-BE49-F238E27FC236}">
                <a16:creationId xmlns:a16="http://schemas.microsoft.com/office/drawing/2014/main" id="{DB5831DE-B101-78E7-9AC1-68DECD8EACE6}"/>
              </a:ext>
            </a:extLst>
          </p:cNvPr>
          <p:cNvSpPr/>
          <p:nvPr/>
        </p:nvSpPr>
        <p:spPr>
          <a:xfrm>
            <a:off x="0" y="-728"/>
            <a:ext cx="9205993" cy="6858000"/>
          </a:xfrm>
          <a:prstGeom prst="rect">
            <a:avLst/>
          </a:prstGeom>
          <a:solidFill>
            <a:srgbClr val="F2EEE9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12">
              <a:solidFill>
                <a:srgbClr val="000000"/>
              </a:solidFill>
            </a:endParaRPr>
          </a:p>
        </p:txBody>
      </p:sp>
      <p:pic>
        <p:nvPicPr>
          <p:cNvPr id="379" name="Graphic 378">
            <a:extLst>
              <a:ext uri="{FF2B5EF4-FFF2-40B4-BE49-F238E27FC236}">
                <a16:creationId xmlns:a16="http://schemas.microsoft.com/office/drawing/2014/main" id="{42FD1CB3-859F-EDB6-BDFA-CD1556E3FA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2000" y="585240"/>
            <a:ext cx="1224243" cy="408081"/>
          </a:xfrm>
          <a:prstGeom prst="rect">
            <a:avLst/>
          </a:prstGeom>
        </p:spPr>
      </p:pic>
      <p:sp>
        <p:nvSpPr>
          <p:cNvPr id="4" name="btfpBulletedList204633">
            <a:extLst>
              <a:ext uri="{FF2B5EF4-FFF2-40B4-BE49-F238E27FC236}">
                <a16:creationId xmlns:a16="http://schemas.microsoft.com/office/drawing/2014/main" id="{61DE3106-FA79-AC3A-AEEC-872DB8898F6A}"/>
              </a:ext>
            </a:extLst>
          </p:cNvPr>
          <p:cNvSpPr txBox="1"/>
          <p:nvPr/>
        </p:nvSpPr>
        <p:spPr>
          <a:xfrm>
            <a:off x="712000" y="1297026"/>
            <a:ext cx="6495490" cy="2427874"/>
          </a:xfrm>
          <a:prstGeom prst="rect">
            <a:avLst/>
          </a:prstGeom>
          <a:noFill/>
        </p:spPr>
        <p:txBody>
          <a:bodyPr wrap="square" lIns="31765" tIns="31765" rIns="31765" bIns="31765" rtlCol="0">
            <a:spAutoFit/>
          </a:bodyPr>
          <a:lstStyle/>
          <a:p>
            <a:pPr marL="0" indent="0">
              <a:lnSpc>
                <a:spcPct val="68000"/>
              </a:lnSpc>
              <a:spcBef>
                <a:spcPts val="0"/>
              </a:spcBef>
              <a:buNone/>
            </a:pPr>
            <a:r>
              <a:rPr lang="en-US" sz="5647" spc="-265" dirty="0">
                <a:solidFill>
                  <a:srgbClr val="CC0000"/>
                </a:solidFill>
                <a:latin typeface="Graphik Black" panose="020B0A03030202060203" pitchFamily="34" charset="0"/>
              </a:rPr>
              <a:t>BAIN SEOUL</a:t>
            </a:r>
          </a:p>
          <a:p>
            <a:pPr marL="0" indent="0">
              <a:lnSpc>
                <a:spcPct val="68000"/>
              </a:lnSpc>
              <a:spcBef>
                <a:spcPts val="0"/>
              </a:spcBef>
              <a:buNone/>
            </a:pPr>
            <a:r>
              <a:rPr lang="en-US" sz="5647" spc="-265" dirty="0">
                <a:solidFill>
                  <a:srgbClr val="CC0000"/>
                </a:solidFill>
                <a:latin typeface="Graphik Black" panose="020B0A03030202060203" pitchFamily="34" charset="0"/>
              </a:rPr>
              <a:t>IS HIRING</a:t>
            </a:r>
            <a:br>
              <a:rPr lang="en-US" sz="5647" spc="-265" dirty="0">
                <a:solidFill>
                  <a:srgbClr val="FF0024"/>
                </a:solidFill>
                <a:latin typeface="Graphik Black" panose="020B0A03030202060203" pitchFamily="34" charset="0"/>
              </a:rPr>
            </a:br>
            <a:r>
              <a:rPr lang="en-US" sz="5647" spc="-265" dirty="0">
                <a:solidFill>
                  <a:srgbClr val="FF0024"/>
                </a:solidFill>
                <a:latin typeface="Graphik Black" panose="020B0A03030202060203" pitchFamily="34" charset="0"/>
              </a:rPr>
              <a:t>ASSOCIATE</a:t>
            </a:r>
          </a:p>
          <a:p>
            <a:pPr marL="0" indent="0">
              <a:lnSpc>
                <a:spcPct val="68000"/>
              </a:lnSpc>
              <a:spcBef>
                <a:spcPts val="0"/>
              </a:spcBef>
              <a:buNone/>
            </a:pPr>
            <a:r>
              <a:rPr lang="en-US" sz="5647" spc="-265" dirty="0">
                <a:solidFill>
                  <a:srgbClr val="FF0024"/>
                </a:solidFill>
                <a:latin typeface="Graphik Black" panose="020B0A03030202060203" pitchFamily="34" charset="0"/>
              </a:rPr>
              <a:t>CONSULTANT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FE9B97-D52F-042D-BD51-1EC41ADFAA88}"/>
              </a:ext>
            </a:extLst>
          </p:cNvPr>
          <p:cNvSpPr txBox="1"/>
          <p:nvPr/>
        </p:nvSpPr>
        <p:spPr>
          <a:xfrm>
            <a:off x="712000" y="6295225"/>
            <a:ext cx="3098635" cy="209575"/>
          </a:xfrm>
          <a:prstGeom prst="rect">
            <a:avLst/>
          </a:prstGeom>
          <a:noFill/>
        </p:spPr>
        <p:txBody>
          <a:bodyPr wrap="none" lIns="31765" tIns="31765" rIns="31765" bIns="31765" rtlCol="0" anchor="b">
            <a:sp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1050" b="1" dirty="0">
                <a:latin typeface="Graphik Light" panose="020B0403030202060203" pitchFamily="34" charset="0"/>
              </a:rPr>
              <a:t>For any questions: </a:t>
            </a:r>
            <a:r>
              <a:rPr lang="en-US" sz="1050" b="1" dirty="0">
                <a:latin typeface="Graphik Light" panose="020B0403030202060203" pitchFamily="34" charset="0"/>
                <a:hlinkClick r:id="rId9"/>
              </a:rPr>
              <a:t>Recruiting.Seoul@bain.com</a:t>
            </a:r>
            <a:r>
              <a:rPr lang="en-US" sz="1050" b="1" dirty="0">
                <a:latin typeface="Graphik Light" panose="020B0403030202060203" pitchFamily="34" charset="0"/>
              </a:rPr>
              <a:t> </a:t>
            </a:r>
          </a:p>
        </p:txBody>
      </p:sp>
      <p:graphicFrame>
        <p:nvGraphicFramePr>
          <p:cNvPr id="7" name="btfpTable102556">
            <a:extLst>
              <a:ext uri="{FF2B5EF4-FFF2-40B4-BE49-F238E27FC236}">
                <a16:creationId xmlns:a16="http://schemas.microsoft.com/office/drawing/2014/main" id="{45837568-9C2D-9BA8-049C-7112BF668FB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12000" y="4438915"/>
          <a:ext cx="6150827" cy="145607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713260">
                  <a:extLst>
                    <a:ext uri="{9D8B030D-6E8A-4147-A177-3AD203B41FA5}">
                      <a16:colId xmlns:a16="http://schemas.microsoft.com/office/drawing/2014/main" val="1378969330"/>
                    </a:ext>
                  </a:extLst>
                </a:gridCol>
                <a:gridCol w="4437567">
                  <a:extLst>
                    <a:ext uri="{9D8B030D-6E8A-4147-A177-3AD203B41FA5}">
                      <a16:colId xmlns:a16="http://schemas.microsoft.com/office/drawing/2014/main" val="4023304804"/>
                    </a:ext>
                  </a:extLst>
                </a:gridCol>
              </a:tblGrid>
              <a:tr h="390359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Application Deadline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Graphik Light" panose="020B0403030202060203" pitchFamily="34" charset="0"/>
                        </a:rPr>
                        <a:t>Sunday, May 10</a:t>
                      </a:r>
                      <a:r>
                        <a:rPr lang="en-US" altLang="ko-KR" sz="1200" baseline="30000" dirty="0">
                          <a:solidFill>
                            <a:srgbClr val="FF0000"/>
                          </a:solidFill>
                          <a:latin typeface="Graphik Light" panose="020B0403030202060203" pitchFamily="34" charset="0"/>
                        </a:rPr>
                        <a:t>th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Graphik Light" panose="020B0403030202060203" pitchFamily="34" charset="0"/>
                        </a:rPr>
                        <a:t>, 2026, 11:59PM KST</a:t>
                      </a:r>
                      <a:endParaRPr lang="ko-KR" altLang="en-US" sz="1100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598353"/>
                  </a:ext>
                </a:extLst>
              </a:tr>
              <a:tr h="339343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How to Apply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100" dirty="0">
                          <a:latin typeface="Graphik Light" panose="020B0403030202060203" pitchFamily="34" charset="0"/>
                        </a:rPr>
                        <a:t>Apply via Bain official website (</a:t>
                      </a:r>
                      <a:r>
                        <a:rPr lang="en-US" altLang="ko-KR" sz="1100" dirty="0">
                          <a:latin typeface="Graphik Light" panose="020B0403030202060203" pitchFamily="34" charset="0"/>
                          <a:hlinkClick r:id="rId10"/>
                        </a:rPr>
                        <a:t>Link</a:t>
                      </a:r>
                      <a:r>
                        <a:rPr lang="en-US" altLang="ko-KR" sz="1100" dirty="0">
                          <a:latin typeface="Graphik Light" panose="020B0403030202060203" pitchFamily="34" charset="0"/>
                        </a:rPr>
                        <a:t>)</a:t>
                      </a:r>
                      <a:endParaRPr lang="ko-KR" altLang="en-US" sz="1100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6664801"/>
                  </a:ext>
                </a:extLst>
              </a:tr>
              <a:tr h="367733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Application Material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200" dirty="0">
                          <a:latin typeface="Graphik Light" panose="020B0403030202060203" pitchFamily="34" charset="0"/>
                        </a:rPr>
                        <a:t>English Resume only (</a:t>
                      </a:r>
                      <a:r>
                        <a:rPr lang="en-US" altLang="ko-KR" sz="1100" dirty="0">
                          <a:latin typeface="Graphik Light" panose="020B0403030202060203" pitchFamily="34" charset="0"/>
                        </a:rPr>
                        <a:t>Must include your overall GPA)</a:t>
                      </a:r>
                      <a:endParaRPr lang="ko-KR" altLang="en-US" sz="1100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4942472"/>
                  </a:ext>
                </a:extLst>
              </a:tr>
              <a:tr h="358635">
                <a:tc>
                  <a:txBody>
                    <a:bodyPr/>
                    <a:lstStyle/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200" b="1" dirty="0">
                          <a:latin typeface="Graphik Light" panose="020B0403030202060203" pitchFamily="34" charset="0"/>
                        </a:rPr>
                        <a:t>More Details &amp; FAQs</a:t>
                      </a:r>
                      <a:endParaRPr lang="ko-KR" altLang="en-US" sz="1200" b="1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200" dirty="0">
                          <a:latin typeface="Graphik Light" panose="020B0403030202060203" pitchFamily="34" charset="0"/>
                        </a:rPr>
                        <a:t>Please refer to our AC website &gt; Select </a:t>
                      </a:r>
                      <a:r>
                        <a:rPr lang="en-US" altLang="ko-KR" sz="1200" b="1" u="none" dirty="0">
                          <a:latin typeface="Graphik Light" panose="020B0403030202060203" pitchFamily="34" charset="0"/>
                        </a:rPr>
                        <a:t>“Seoul”</a:t>
                      </a:r>
                      <a:endParaRPr lang="ko-KR" altLang="en-US" sz="1100" b="1" u="none" dirty="0">
                        <a:latin typeface="Graphik Light" panose="020B0403030202060203" pitchFamily="34" charset="0"/>
                      </a:endParaRPr>
                    </a:p>
                  </a:txBody>
                  <a:tcPr marL="80682" marR="80682" marT="40341" marB="40341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533476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ECE7BE9-4896-74DA-C8BB-B04A4580F2E6}"/>
              </a:ext>
            </a:extLst>
          </p:cNvPr>
          <p:cNvSpPr txBox="1"/>
          <p:nvPr/>
        </p:nvSpPr>
        <p:spPr>
          <a:xfrm>
            <a:off x="6575033" y="5666274"/>
            <a:ext cx="972918" cy="352148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marL="0" indent="0" algn="ctr">
              <a:buNone/>
            </a:pPr>
            <a:r>
              <a:rPr lang="en-US" altLang="ko-KR" sz="794" spc="-18" dirty="0">
                <a:latin typeface="Graphik Regular" panose="020B0503030202060203" pitchFamily="34" charset="0"/>
              </a:rPr>
              <a:t>Bain</a:t>
            </a:r>
            <a:r>
              <a:rPr lang="ko-KR" altLang="en-US" sz="794" spc="-18" dirty="0">
                <a:latin typeface="Graphik Regular" panose="020B0503030202060203" pitchFamily="34" charset="0"/>
              </a:rPr>
              <a:t> </a:t>
            </a:r>
            <a:r>
              <a:rPr lang="en-US" altLang="ko-KR" sz="794" spc="-18" dirty="0">
                <a:latin typeface="Graphik Regular" panose="020B0503030202060203" pitchFamily="34" charset="0"/>
              </a:rPr>
              <a:t>AC</a:t>
            </a:r>
            <a:r>
              <a:rPr lang="ko-KR" altLang="en-US" sz="794" spc="-18" dirty="0">
                <a:latin typeface="Graphik Regular" panose="020B0503030202060203" pitchFamily="34" charset="0"/>
              </a:rPr>
              <a:t> </a:t>
            </a:r>
            <a:r>
              <a:rPr lang="en-US" altLang="ko-KR" sz="794" spc="-18" dirty="0">
                <a:latin typeface="Graphik Regular" panose="020B0503030202060203" pitchFamily="34" charset="0"/>
              </a:rPr>
              <a:t>website:</a:t>
            </a:r>
            <a:br>
              <a:rPr lang="en-US" altLang="ko-KR" sz="794" spc="-18" dirty="0">
                <a:latin typeface="Graphik Regular" panose="020B0503030202060203" pitchFamily="34" charset="0"/>
              </a:rPr>
            </a:br>
            <a:br>
              <a:rPr lang="en-US" altLang="ko-KR" sz="100" spc="-18" dirty="0">
                <a:latin typeface="Graphik Regular" panose="020B0503030202060203" pitchFamily="34" charset="0"/>
              </a:rPr>
            </a:br>
            <a:r>
              <a:rPr lang="en-US" altLang="ko-KR" sz="794" b="1" spc="-18" dirty="0">
                <a:latin typeface="Graphik Regular" panose="020B0503030202060203" pitchFamily="34" charset="0"/>
              </a:rPr>
              <a:t>SCAN TO APPLY</a:t>
            </a:r>
            <a:endParaRPr lang="ko-KR" altLang="en-US" sz="794" b="1" dirty="0">
              <a:latin typeface="Graphik Regular" panose="020B0503030202060203" pitchFamily="34" charset="0"/>
            </a:endParaRPr>
          </a:p>
        </p:txBody>
      </p:sp>
      <p:pic>
        <p:nvPicPr>
          <p:cNvPr id="10" name="Picture 9" descr="A qr code with a black border&#10;&#10;AI-generated content may be incorrect.">
            <a:extLst>
              <a:ext uri="{FF2B5EF4-FFF2-40B4-BE49-F238E27FC236}">
                <a16:creationId xmlns:a16="http://schemas.microsoft.com/office/drawing/2014/main" id="{DD848E54-38F8-9622-B292-A84D833C019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237" y="4847753"/>
            <a:ext cx="864509" cy="864508"/>
          </a:xfrm>
          <a:prstGeom prst="rect">
            <a:avLst/>
          </a:prstGeom>
        </p:spPr>
      </p:pic>
      <p:grpSp>
        <p:nvGrpSpPr>
          <p:cNvPr id="242" name="Group 241">
            <a:extLst>
              <a:ext uri="{FF2B5EF4-FFF2-40B4-BE49-F238E27FC236}">
                <a16:creationId xmlns:a16="http://schemas.microsoft.com/office/drawing/2014/main" id="{2CB3DF5D-5839-58FD-FBCC-1A021E27A58A}"/>
              </a:ext>
            </a:extLst>
          </p:cNvPr>
          <p:cNvGrpSpPr/>
          <p:nvPr/>
        </p:nvGrpSpPr>
        <p:grpSpPr>
          <a:xfrm>
            <a:off x="6876338" y="0"/>
            <a:ext cx="2329655" cy="4538382"/>
            <a:chOff x="8353425" y="0"/>
            <a:chExt cx="1268413" cy="5143500"/>
          </a:xfrm>
          <a:solidFill>
            <a:srgbClr val="FF0024"/>
          </a:solidFill>
        </p:grpSpPr>
        <p:sp>
          <p:nvSpPr>
            <p:cNvPr id="244" name="Rectangle 40">
              <a:extLst>
                <a:ext uri="{FF2B5EF4-FFF2-40B4-BE49-F238E27FC236}">
                  <a16:creationId xmlns:a16="http://schemas.microsoft.com/office/drawing/2014/main" id="{51F279CD-56A8-B93B-9000-D7C710274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5137150"/>
              <a:ext cx="1268413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5" name="Rectangle 41">
              <a:extLst>
                <a:ext uri="{FF2B5EF4-FFF2-40B4-BE49-F238E27FC236}">
                  <a16:creationId xmlns:a16="http://schemas.microsoft.com/office/drawing/2014/main" id="{07EFDD47-E91F-0FE1-37B7-25CEE4A98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975225"/>
              <a:ext cx="1268413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6" name="Rectangle 42">
              <a:extLst>
                <a:ext uri="{FF2B5EF4-FFF2-40B4-BE49-F238E27FC236}">
                  <a16:creationId xmlns:a16="http://schemas.microsoft.com/office/drawing/2014/main" id="{5388AED6-208D-BC48-D37B-4A408A8A8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814888"/>
              <a:ext cx="1268413" cy="15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7" name="Rectangle 43">
              <a:extLst>
                <a:ext uri="{FF2B5EF4-FFF2-40B4-BE49-F238E27FC236}">
                  <a16:creationId xmlns:a16="http://schemas.microsoft.com/office/drawing/2014/main" id="{64FBDD15-831F-D283-19CA-8199B0D31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654550"/>
              <a:ext cx="1268413" cy="20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8" name="Rectangle 44">
              <a:extLst>
                <a:ext uri="{FF2B5EF4-FFF2-40B4-BE49-F238E27FC236}">
                  <a16:creationId xmlns:a16="http://schemas.microsoft.com/office/drawing/2014/main" id="{81603572-27CF-C23A-EBBD-DAE77A935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494213"/>
              <a:ext cx="1268413" cy="25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49" name="Rectangle 45">
              <a:extLst>
                <a:ext uri="{FF2B5EF4-FFF2-40B4-BE49-F238E27FC236}">
                  <a16:creationId xmlns:a16="http://schemas.microsoft.com/office/drawing/2014/main" id="{7C57A77F-C62E-B4CD-6292-B0EA097DA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333875"/>
              <a:ext cx="1268413" cy="285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0" name="Rectangle 46">
              <a:extLst>
                <a:ext uri="{FF2B5EF4-FFF2-40B4-BE49-F238E27FC236}">
                  <a16:creationId xmlns:a16="http://schemas.microsoft.com/office/drawing/2014/main" id="{43861706-2E20-BFA7-A7B7-8A0A2E44E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173538"/>
              <a:ext cx="1268413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1" name="Rectangle 47">
              <a:extLst>
                <a:ext uri="{FF2B5EF4-FFF2-40B4-BE49-F238E27FC236}">
                  <a16:creationId xmlns:a16="http://schemas.microsoft.com/office/drawing/2014/main" id="{AC9EC3CE-C12A-12E3-C4FC-C1C4C36BD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013200"/>
              <a:ext cx="1268413" cy="38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2" name="Rectangle 48">
              <a:extLst>
                <a:ext uri="{FF2B5EF4-FFF2-40B4-BE49-F238E27FC236}">
                  <a16:creationId xmlns:a16="http://schemas.microsoft.com/office/drawing/2014/main" id="{210EE0C4-8588-4FB7-8A12-B886582A3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852863"/>
              <a:ext cx="1268413" cy="428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3" name="Rectangle 49">
              <a:extLst>
                <a:ext uri="{FF2B5EF4-FFF2-40B4-BE49-F238E27FC236}">
                  <a16:creationId xmlns:a16="http://schemas.microsoft.com/office/drawing/2014/main" id="{1B1C868A-DC2B-5941-FAD6-7BDB17135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690938"/>
              <a:ext cx="1268413" cy="47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4" name="Rectangle 50">
              <a:extLst>
                <a:ext uri="{FF2B5EF4-FFF2-40B4-BE49-F238E27FC236}">
                  <a16:creationId xmlns:a16="http://schemas.microsoft.com/office/drawing/2014/main" id="{B076A250-2819-AD6E-308D-B0DB326F8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530600"/>
              <a:ext cx="1268413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255" name="Rectangle 51">
              <a:extLst>
                <a:ext uri="{FF2B5EF4-FFF2-40B4-BE49-F238E27FC236}">
                  <a16:creationId xmlns:a16="http://schemas.microsoft.com/office/drawing/2014/main" id="{663CBE0C-ABFB-5916-434E-FAC61E4E4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370263"/>
              <a:ext cx="1268413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0" name="Rectangle 52">
              <a:extLst>
                <a:ext uri="{FF2B5EF4-FFF2-40B4-BE49-F238E27FC236}">
                  <a16:creationId xmlns:a16="http://schemas.microsoft.com/office/drawing/2014/main" id="{1A434362-D882-00CB-D820-EAB873D48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209925"/>
              <a:ext cx="1268413" cy="619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1" name="Rectangle 53">
              <a:extLst>
                <a:ext uri="{FF2B5EF4-FFF2-40B4-BE49-F238E27FC236}">
                  <a16:creationId xmlns:a16="http://schemas.microsoft.com/office/drawing/2014/main" id="{07F66244-8F2C-5E1B-F10B-ED6F3FD99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049588"/>
              <a:ext cx="1268413" cy="65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2" name="Rectangle 54">
              <a:extLst>
                <a:ext uri="{FF2B5EF4-FFF2-40B4-BE49-F238E27FC236}">
                  <a16:creationId xmlns:a16="http://schemas.microsoft.com/office/drawing/2014/main" id="{A5A27125-6F69-701C-E011-FD156877E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889250"/>
              <a:ext cx="1268413" cy="698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3" name="Rectangle 55">
              <a:extLst>
                <a:ext uri="{FF2B5EF4-FFF2-40B4-BE49-F238E27FC236}">
                  <a16:creationId xmlns:a16="http://schemas.microsoft.com/office/drawing/2014/main" id="{71F0B644-1AB5-1A03-4FC0-F95CDBA4B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728913"/>
              <a:ext cx="1268413" cy="74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4" name="Rectangle 56">
              <a:extLst>
                <a:ext uri="{FF2B5EF4-FFF2-40B4-BE49-F238E27FC236}">
                  <a16:creationId xmlns:a16="http://schemas.microsoft.com/office/drawing/2014/main" id="{90FAA218-B704-3D44-17AD-F7BAC80B1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568575"/>
              <a:ext cx="1268413" cy="79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5" name="Rectangle 57">
              <a:extLst>
                <a:ext uri="{FF2B5EF4-FFF2-40B4-BE49-F238E27FC236}">
                  <a16:creationId xmlns:a16="http://schemas.microsoft.com/office/drawing/2014/main" id="{96216E90-80D7-78C8-6A40-9653B7596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406650"/>
              <a:ext cx="1268413" cy="841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6" name="Rectangle 58">
              <a:extLst>
                <a:ext uri="{FF2B5EF4-FFF2-40B4-BE49-F238E27FC236}">
                  <a16:creationId xmlns:a16="http://schemas.microsoft.com/office/drawing/2014/main" id="{E530F810-DC5A-7907-8F2C-BAED73843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246313"/>
              <a:ext cx="1268413" cy="88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7" name="Rectangle 59">
              <a:extLst>
                <a:ext uri="{FF2B5EF4-FFF2-40B4-BE49-F238E27FC236}">
                  <a16:creationId xmlns:a16="http://schemas.microsoft.com/office/drawing/2014/main" id="{16532C6F-7F31-D4A2-B11C-294A29FC5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2085975"/>
              <a:ext cx="1268413" cy="936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8" name="Rectangle 60">
              <a:extLst>
                <a:ext uri="{FF2B5EF4-FFF2-40B4-BE49-F238E27FC236}">
                  <a16:creationId xmlns:a16="http://schemas.microsoft.com/office/drawing/2014/main" id="{6A0607B1-6727-B378-4472-A14755F7D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925638"/>
              <a:ext cx="1268413" cy="984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29" name="Rectangle 61">
              <a:extLst>
                <a:ext uri="{FF2B5EF4-FFF2-40B4-BE49-F238E27FC236}">
                  <a16:creationId xmlns:a16="http://schemas.microsoft.com/office/drawing/2014/main" id="{C5389CC4-8AD5-968D-8073-A0B715382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765300"/>
              <a:ext cx="1268413" cy="101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0" name="Rectangle 62">
              <a:extLst>
                <a:ext uri="{FF2B5EF4-FFF2-40B4-BE49-F238E27FC236}">
                  <a16:creationId xmlns:a16="http://schemas.microsoft.com/office/drawing/2014/main" id="{45F2CFA9-AB4A-C399-1828-34B815263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604963"/>
              <a:ext cx="1268413" cy="1063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1" name="Rectangle 63">
              <a:extLst>
                <a:ext uri="{FF2B5EF4-FFF2-40B4-BE49-F238E27FC236}">
                  <a16:creationId xmlns:a16="http://schemas.microsoft.com/office/drawing/2014/main" id="{63EF98AC-3314-B934-5FAC-6EE231A38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444625"/>
              <a:ext cx="1268413" cy="111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2" name="Rectangle 64">
              <a:extLst>
                <a:ext uri="{FF2B5EF4-FFF2-40B4-BE49-F238E27FC236}">
                  <a16:creationId xmlns:a16="http://schemas.microsoft.com/office/drawing/2014/main" id="{3619B8F2-8EE6-D85F-2B54-3D14F939A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284288"/>
              <a:ext cx="1268413" cy="1158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3" name="Rectangle 65">
              <a:extLst>
                <a:ext uri="{FF2B5EF4-FFF2-40B4-BE49-F238E27FC236}">
                  <a16:creationId xmlns:a16="http://schemas.microsoft.com/office/drawing/2014/main" id="{36FCA9B9-3509-80F6-FFF2-886F1B953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122363"/>
              <a:ext cx="1268413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4" name="Rectangle 66">
              <a:extLst>
                <a:ext uri="{FF2B5EF4-FFF2-40B4-BE49-F238E27FC236}">
                  <a16:creationId xmlns:a16="http://schemas.microsoft.com/office/drawing/2014/main" id="{96FD8153-26A6-0584-435B-B4725CFDB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962025"/>
              <a:ext cx="1268413" cy="1254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5" name="Rectangle 67">
              <a:extLst>
                <a:ext uri="{FF2B5EF4-FFF2-40B4-BE49-F238E27FC236}">
                  <a16:creationId xmlns:a16="http://schemas.microsoft.com/office/drawing/2014/main" id="{43A90104-3AA8-5F35-809A-8AA8EF3F2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801688"/>
              <a:ext cx="1268413" cy="1301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6" name="Rectangle 68">
              <a:extLst>
                <a:ext uri="{FF2B5EF4-FFF2-40B4-BE49-F238E27FC236}">
                  <a16:creationId xmlns:a16="http://schemas.microsoft.com/office/drawing/2014/main" id="{1C194AC7-87C8-2422-B08D-91191FEC0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641350"/>
              <a:ext cx="1268413" cy="134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7" name="Rectangle 69">
              <a:extLst>
                <a:ext uri="{FF2B5EF4-FFF2-40B4-BE49-F238E27FC236}">
                  <a16:creationId xmlns:a16="http://schemas.microsoft.com/office/drawing/2014/main" id="{725D4ADF-1A05-7CD1-B639-9EDDC1D18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481013"/>
              <a:ext cx="1268413" cy="138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8" name="Rectangle 70">
              <a:extLst>
                <a:ext uri="{FF2B5EF4-FFF2-40B4-BE49-F238E27FC236}">
                  <a16:creationId xmlns:a16="http://schemas.microsoft.com/office/drawing/2014/main" id="{A46B6DE4-9E2D-6E65-F5AA-66357FFF0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320675"/>
              <a:ext cx="1268413" cy="1428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39" name="Rectangle 71">
              <a:extLst>
                <a:ext uri="{FF2B5EF4-FFF2-40B4-BE49-F238E27FC236}">
                  <a16:creationId xmlns:a16="http://schemas.microsoft.com/office/drawing/2014/main" id="{AE77B456-DA8E-D3B1-2BAF-AA7F156F5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160338"/>
              <a:ext cx="1268413" cy="147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  <p:sp>
          <p:nvSpPr>
            <p:cNvPr id="378" name="Rectangle 72">
              <a:extLst>
                <a:ext uri="{FF2B5EF4-FFF2-40B4-BE49-F238E27FC236}">
                  <a16:creationId xmlns:a16="http://schemas.microsoft.com/office/drawing/2014/main" id="{BA6098BB-61BE-3B93-26C8-20438D33A2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3425" y="0"/>
              <a:ext cx="1268413" cy="152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0682" tIns="40341" rIns="80682" bIns="40341" numCol="1" anchor="t" anchorCtr="0" compatLnSpc="1">
              <a:prstTxWarp prst="textNoShape">
                <a:avLst/>
              </a:prstTxWarp>
            </a:bodyPr>
            <a:lstStyle/>
            <a:p>
              <a:endParaRPr lang="fr-FR" sz="1412">
                <a:solidFill>
                  <a:srgbClr val="000000"/>
                </a:solidFill>
              </a:endParaRPr>
            </a:p>
          </p:txBody>
        </p:sp>
      </p:grpSp>
      <p:sp>
        <p:nvSpPr>
          <p:cNvPr id="6" name="btfpBulletedList695309">
            <a:extLst>
              <a:ext uri="{FF2B5EF4-FFF2-40B4-BE49-F238E27FC236}">
                <a16:creationId xmlns:a16="http://schemas.microsoft.com/office/drawing/2014/main" id="{BDAC0F6B-3578-8842-4182-EF84003078A2}"/>
              </a:ext>
            </a:extLst>
          </p:cNvPr>
          <p:cNvSpPr txBox="1"/>
          <p:nvPr/>
        </p:nvSpPr>
        <p:spPr>
          <a:xfrm>
            <a:off x="712000" y="3969693"/>
            <a:ext cx="7350784" cy="410399"/>
          </a:xfrm>
          <a:prstGeom prst="rect">
            <a:avLst/>
          </a:prstGeom>
          <a:noFill/>
        </p:spPr>
        <p:txBody>
          <a:bodyPr wrap="square" lIns="31765" tIns="31765" rIns="31765" bIns="31765" rtlCol="0">
            <a:spAutoFit/>
          </a:bodyPr>
          <a:lstStyle/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647" spc="-18" dirty="0">
                <a:solidFill>
                  <a:srgbClr val="1D1D1B"/>
                </a:solidFill>
                <a:latin typeface="Graphik Black" panose="020B0A03030202060203" pitchFamily="34" charset="0"/>
              </a:rPr>
              <a:t>Seoul 2026 1H AC recruiting</a:t>
            </a:r>
          </a:p>
        </p:txBody>
      </p:sp>
      <p:pic>
        <p:nvPicPr>
          <p:cNvPr id="25" name="Picture 2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B9495DB6-57DF-31F9-ECA7-A9AFDC7AD6F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7" t="2063" r="7809" b="35846"/>
          <a:stretch>
            <a:fillRect/>
          </a:stretch>
        </p:blipFill>
        <p:spPr>
          <a:xfrm>
            <a:off x="7658788" y="4865683"/>
            <a:ext cx="815482" cy="81307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FDCF36A-351E-E3E2-D79D-4B89C1927F92}"/>
              </a:ext>
            </a:extLst>
          </p:cNvPr>
          <p:cNvSpPr txBox="1"/>
          <p:nvPr/>
        </p:nvSpPr>
        <p:spPr>
          <a:xfrm>
            <a:off x="7565134" y="5677075"/>
            <a:ext cx="972918" cy="214546"/>
          </a:xfrm>
          <a:prstGeom prst="rect">
            <a:avLst/>
          </a:prstGeom>
          <a:noFill/>
        </p:spPr>
        <p:txBody>
          <a:bodyPr wrap="square" anchor="ctr" anchorCtr="1">
            <a:spAutoFit/>
          </a:bodyPr>
          <a:lstStyle/>
          <a:p>
            <a:pPr marL="0" indent="0" algn="ctr">
              <a:buNone/>
            </a:pPr>
            <a:r>
              <a:rPr lang="en-US" altLang="ko-KR" sz="794" b="1" dirty="0">
                <a:latin typeface="Graphik Regular" panose="020B0503030202060203" pitchFamily="34" charset="0"/>
              </a:rPr>
              <a:t>FAQs</a:t>
            </a:r>
            <a:endParaRPr lang="ko-KR" altLang="en-US" sz="794" b="1" dirty="0">
              <a:latin typeface="Graphik Regular" panose="020B050303020206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06B00A-09B6-D446-E72B-A84FFD5F9DA0}"/>
              </a:ext>
            </a:extLst>
          </p:cNvPr>
          <p:cNvSpPr/>
          <p:nvPr/>
        </p:nvSpPr>
        <p:spPr bwMode="gray">
          <a:xfrm>
            <a:off x="4602996" y="640537"/>
            <a:ext cx="4138047" cy="2164464"/>
          </a:xfrm>
          <a:prstGeom prst="rect">
            <a:avLst/>
          </a:prstGeom>
          <a:solidFill>
            <a:srgbClr val="C6FFE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indent="0" algn="ctr">
              <a:buNone/>
            </a:pPr>
            <a:r>
              <a:rPr lang="ko-KR" altLang="en-US" sz="1600" dirty="0">
                <a:solidFill>
                  <a:srgbClr val="000000"/>
                </a:solidFill>
              </a:rPr>
              <a:t>참고</a:t>
            </a:r>
            <a:endParaRPr lang="en-US" altLang="ko-KR" sz="16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ko-KR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rgbClr val="000000"/>
                </a:solidFill>
              </a:rPr>
              <a:t>2026.1H </a:t>
            </a:r>
            <a:r>
              <a:rPr lang="ko-KR" altLang="en-US" dirty="0">
                <a:solidFill>
                  <a:srgbClr val="000000"/>
                </a:solidFill>
              </a:rPr>
              <a:t>포스터</a:t>
            </a:r>
            <a:endParaRPr lang="ko-KR" altLang="en-US" sz="1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15259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COLUMNGUIDE" val="Visible"/>
  <p:tag name="MEKKOFORMATS" val="&lt;MekkoFormats&gt;&lt;NumberFormat DecimalSeparator=&quot;.&quot; ThousandSeparator=&quot;,&quot; NegativeNumberFormat=&quot;1&quot; /&gt;&lt;Font&gt;&lt;Output_Font_Name Default=&quot;Arial&quot; UsePPTTheme=&quot;True&quot; /&gt;&lt;FarEast_Output_Font_Name Default=&quot;Microsoft JhengHei&quot; UsePPTTheme=&quot;True&quot; RotateAndFlipEnabled=&quot;False&quot; /&gt;&lt;/Font&gt;&lt;DateFormat CultureID=&quot;1033&quot; FormatString=&quot;M/d/yyyy&quot; /&gt;&lt;/MekkoFormats&gt;"/>
  <p:tag name="THINKCELLPRESENTATIONDONOTDELETE" val="&lt;?xml version=&quot;1.0&quot; encoding=&quot;UTF-16&quot; standalone=&quot;yes&quot;?&gt;&lt;root reqver=&quot;30783&quot;&gt;&lt;version val=&quot;3633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7&quot;&gt;&lt;elem m_fUsage=&quot;1.00000000000000000000E+00&quot;&gt;&lt;m_msothmcolidx val=&quot;0&quot;/&gt;&lt;m_rgb r=&quot;D6&quot; g=&quot;28&quot; b=&quot;65&quot;/&gt;&lt;/elem&gt;&lt;elem m_fUsage=&quot;9.00000000000000022204E-01&quot;&gt;&lt;m_msothmcolidx val=&quot;0&quot;/&gt;&lt;m_rgb r=&quot;C2&quot; g=&quot;3C&quot; b=&quot;85&quot;/&gt;&lt;/elem&gt;&lt;elem m_fUsage=&quot;8.10000000000000053291E-01&quot;&gt;&lt;m_msothmcolidx val=&quot;0&quot;/&gt;&lt;m_rgb r=&quot;84&quot; g=&quot;77&quot; b=&quot;E6&quot;/&gt;&lt;/elem&gt;&lt;elem m_fUsage=&quot;7.29000000000000092371E-01&quot;&gt;&lt;m_msothmcolidx val=&quot;0&quot;/&gt;&lt;m_rgb r=&quot;E3&quot; g=&quot;8F&quot; b=&quot;B6&quot;/&gt;&lt;/elem&gt;&lt;elem m_fUsage=&quot;6.56100000000000127542E-01&quot;&gt;&lt;m_msothmcolidx val=&quot;0&quot;/&gt;&lt;m_rgb r=&quot;EA&quot; g=&quot;6B&quot; b=&quot;92&quot;/&gt;&lt;/elem&gt;&lt;elem m_fUsage=&quot;5.90490000000000181402E-01&quot;&gt;&lt;m_msothmcolidx val=&quot;0&quot;/&gt;&lt;m_rgb r=&quot;79&quot; g=&quot;41&quot; b=&quot;C5&quot;/&gt;&lt;/elem&gt;&lt;elem m_fUsage=&quot;5.31441000000000163261E-01&quot;&gt;&lt;m_msothmcolidx val=&quot;0&quot;/&gt;&lt;m_rgb r=&quot;46&quot; g=&quot;47&quot; b=&quot;D3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  <p:tag name="OFFICE" val="Seou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0"/>
  <p:tag name="BTFPLAYOUTCOLUMNS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COLUMNS" val="1"/>
  <p:tag name="BTFPLAYOUTENABL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COLUMNS" val="1"/>
  <p:tag name="BTFPLAYOUTENABL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TFPLAYOUTENABLED" val="1"/>
</p:tagLst>
</file>

<file path=ppt/theme/theme1.xml><?xml version="1.0" encoding="utf-8"?>
<a:theme xmlns:a="http://schemas.openxmlformats.org/drawingml/2006/main" name="Bain Recruiting">
  <a:themeElements>
    <a:clrScheme name="Bain Recruiting">
      <a:dk1>
        <a:srgbClr val="000000"/>
      </a:dk1>
      <a:lt1>
        <a:srgbClr val="FFFFFF"/>
      </a:lt1>
      <a:dk2>
        <a:srgbClr val="1D1D1B"/>
      </a:dk2>
      <a:lt2>
        <a:srgbClr val="F2EEE9"/>
      </a:lt2>
      <a:accent1>
        <a:srgbClr val="FF0024"/>
      </a:accent1>
      <a:accent2>
        <a:srgbClr val="4F0731"/>
      </a:accent2>
      <a:accent3>
        <a:srgbClr val="CC0000"/>
      </a:accent3>
      <a:accent4>
        <a:srgbClr val="D5D6FF"/>
      </a:accent4>
      <a:accent5>
        <a:srgbClr val="C6FFEF"/>
      </a:accent5>
      <a:accent6>
        <a:srgbClr val="00CDAF"/>
      </a:accent6>
      <a:hlink>
        <a:srgbClr val="46647B"/>
      </a:hlink>
      <a:folHlink>
        <a:srgbClr val="7891AA"/>
      </a:folHlink>
    </a:clrScheme>
    <a:fontScheme name="Bain Recruiting">
      <a:majorFont>
        <a:latin typeface="Arial"/>
        <a:ea typeface="Microsoft JhengHei"/>
        <a:cs typeface="Arial"/>
      </a:majorFont>
      <a:minorFont>
        <a:latin typeface="Arial"/>
        <a:ea typeface="Microsoft JhengHei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gray">
        <a:solidFill>
          <a:schemeClr val="bg1"/>
        </a:solidFill>
        <a:ln w="9525">
          <a:solidFill>
            <a:schemeClr val="tx1"/>
          </a:solidFill>
        </a:ln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marL="0" indent="0" algn="ctr">
          <a:buNone/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 cap="flat">
          <a:solidFill>
            <a:schemeClr val="tx1"/>
          </a:solidFill>
          <a:miter lim="800000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lIns="36000" tIns="36000" rIns="36000" bIns="36000" rtlCol="0">
        <a:spAutoFit/>
      </a:bodyPr>
      <a:lstStyle>
        <a:defPPr marL="0" indent="0">
          <a:buNone/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in Recruiting.potx" id="{0868567C-DE46-4EBA-8F69-3CFC30D17B6A}" vid="{65C36F73-3BDF-486A-AFB4-9CF3C0CEB5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111b992f-4f57-4c3e-ad15-9128c8918e33" xsi:nil="true"/>
    <SharedWithUsers xmlns="8ed9e32f-6c57-4d5d-ba49-65dce08e921b">
      <UserInfo>
        <DisplayName/>
        <AccountId xsi:nil="true"/>
        <AccountType/>
      </UserInfo>
    </SharedWithUsers>
    <lcf76f155ced4ddcb4097134ff3c332f xmlns="111b992f-4f57-4c3e-ad15-9128c8918e33">
      <Terms xmlns="http://schemas.microsoft.com/office/infopath/2007/PartnerControls"/>
    </lcf76f155ced4ddcb4097134ff3c332f>
    <TaxCatchAll xmlns="0e427f73-0d6a-4740-aee4-eea3ddf9cfe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72CEAC64F19241B6D292CFD138A6F7" ma:contentTypeVersion="18" ma:contentTypeDescription="Create a new document." ma:contentTypeScope="" ma:versionID="72d0f59ca0276fc77985014a005808f9">
  <xsd:schema xmlns:xsd="http://www.w3.org/2001/XMLSchema" xmlns:xs="http://www.w3.org/2001/XMLSchema" xmlns:p="http://schemas.microsoft.com/office/2006/metadata/properties" xmlns:ns2="8ed9e32f-6c57-4d5d-ba49-65dce08e921b" xmlns:ns3="111b992f-4f57-4c3e-ad15-9128c8918e33" xmlns:ns4="0e427f73-0d6a-4740-aee4-eea3ddf9cfe2" targetNamespace="http://schemas.microsoft.com/office/2006/metadata/properties" ma:root="true" ma:fieldsID="079aae133053b9bc26e1337bf1fedd58" ns2:_="" ns3:_="" ns4:_="">
    <xsd:import namespace="8ed9e32f-6c57-4d5d-ba49-65dce08e921b"/>
    <xsd:import namespace="111b992f-4f57-4c3e-ad15-9128c8918e33"/>
    <xsd:import namespace="0e427f73-0d6a-4740-aee4-eea3ddf9cfe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d9e32f-6c57-4d5d-ba49-65dce08e92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b992f-4f57-4c3e-ad15-9128c8918e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b166abb-7d38-406f-9233-2f33b10aef2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427f73-0d6a-4740-aee4-eea3ddf9cfe2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8916df8-764a-42e6-a5c1-5c4b37f069ba}" ma:internalName="TaxCatchAll" ma:showField="CatchAllData" ma:web="8ed9e32f-6c57-4d5d-ba49-65dce08e92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94F7AE-7C28-4AE6-9E99-B2A7C2B1664F}">
  <ds:schemaRefs>
    <ds:schemaRef ds:uri="http://www.w3.org/XML/1998/namespace"/>
    <ds:schemaRef ds:uri="111b992f-4f57-4c3e-ad15-9128c8918e33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0e427f73-0d6a-4740-aee4-eea3ddf9cfe2"/>
    <ds:schemaRef ds:uri="8ed9e32f-6c57-4d5d-ba49-65dce08e921b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0C457D0-F370-4780-ACA3-0179BCC8A8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0CBB14-AEE8-4733-B283-3A4AD6161F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d9e32f-6c57-4d5d-ba49-65dce08e921b"/>
    <ds:schemaRef ds:uri="111b992f-4f57-4c3e-ad15-9128c8918e33"/>
    <ds:schemaRef ds:uri="0e427f73-0d6a-4740-aee4-eea3ddf9cf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Bain Recruiting</Template>
  <TotalTime>321</TotalTime>
  <Words>166</Words>
  <Application>Microsoft Office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Arial Black</vt:lpstr>
      <vt:lpstr>Calibri</vt:lpstr>
      <vt:lpstr>Graphik Black</vt:lpstr>
      <vt:lpstr>Graphik Light</vt:lpstr>
      <vt:lpstr>Graphik Regular</vt:lpstr>
      <vt:lpstr>Bain Recruiting</vt:lpstr>
      <vt:lpstr>thinkcell Slide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Kwon, Jieun</dc:creator>
  <cp:lastModifiedBy>Ko, Myungseo</cp:lastModifiedBy>
  <cp:revision>18</cp:revision>
  <cp:lastPrinted>2026-03-24T09:06:02Z</cp:lastPrinted>
  <dcterms:created xsi:type="dcterms:W3CDTF">2026-03-23T02:08:25Z</dcterms:created>
  <dcterms:modified xsi:type="dcterms:W3CDTF">2026-10-23T07:32:21Z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0x0101001972CEAC64F19241B6D292CFD138A6F7</vt:lpwstr>
  </property>
  <property fmtid="{D5CDD505-2E9C-101B-9397-08002B2CF9AE}" pid="4" name="TaxCatchAll">
    <vt:lpwstr/>
  </property>
</Properties>
</file>